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0"/>
  </p:notesMasterIdLst>
  <p:handoutMasterIdLst>
    <p:handoutMasterId r:id="rId21"/>
  </p:handoutMasterIdLst>
  <p:sldIdLst>
    <p:sldId id="257"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Lst>
  <p:sldSz cx="12192000" cy="6858000"/>
  <p:notesSz cx="6858000" cy="9144000"/>
  <p:defaultTextStyle>
    <a:defPPr rtl="0">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89911" autoAdjust="0"/>
  </p:normalViewPr>
  <p:slideViewPr>
    <p:cSldViewPr snapToGrid="0">
      <p:cViewPr varScale="1">
        <p:scale>
          <a:sx n="98" d="100"/>
          <a:sy n="98" d="100"/>
        </p:scale>
        <p:origin x="360" y="90"/>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90" d="100"/>
          <a:sy n="90" d="100"/>
        </p:scale>
        <p:origin x="3024"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973F56-611C-449C-80A1-A4042A1C21A3}"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sl-SI"/>
        </a:p>
      </dgm:t>
    </dgm:pt>
    <dgm:pt modelId="{0C06D108-9A28-4489-BE42-4EED40A43B07}">
      <dgm:prSet/>
      <dgm:spPr/>
      <dgm:t>
        <a:bodyPr/>
        <a:lstStyle/>
        <a:p>
          <a:r>
            <a:rPr lang="sl-SI" dirty="0"/>
            <a:t>Nedelja do 24:00 – zadnji dan prijave!</a:t>
          </a:r>
        </a:p>
      </dgm:t>
    </dgm:pt>
    <dgm:pt modelId="{B0C5D3EE-D19F-4C77-AC17-4563D1DFB5CE}" type="parTrans" cxnId="{61C6F108-13C9-4101-B30A-397690481269}">
      <dgm:prSet/>
      <dgm:spPr/>
      <dgm:t>
        <a:bodyPr/>
        <a:lstStyle/>
        <a:p>
          <a:endParaRPr lang="sl-SI"/>
        </a:p>
      </dgm:t>
    </dgm:pt>
    <dgm:pt modelId="{613CB040-8053-422E-9EC6-7C326E3854C5}" type="sibTrans" cxnId="{61C6F108-13C9-4101-B30A-397690481269}">
      <dgm:prSet/>
      <dgm:spPr/>
      <dgm:t>
        <a:bodyPr/>
        <a:lstStyle/>
        <a:p>
          <a:endParaRPr lang="sl-SI"/>
        </a:p>
      </dgm:t>
    </dgm:pt>
    <dgm:pt modelId="{A4FA812D-BC34-4A0A-9365-2F9005FEB9C3}">
      <dgm:prSet/>
      <dgm:spPr/>
      <dgm:t>
        <a:bodyPr/>
        <a:lstStyle/>
        <a:p>
          <a:r>
            <a:rPr lang="sl-SI" dirty="0"/>
            <a:t>PON, TOR, SRE – trije polni dnevi, ki pretečejo od prijave do izpita</a:t>
          </a:r>
        </a:p>
      </dgm:t>
    </dgm:pt>
    <dgm:pt modelId="{DAF12B24-BC75-4A19-81D4-7619C1CC78B9}" type="parTrans" cxnId="{CDD87ED5-8513-4AC3-8E30-0C22D8C0C53A}">
      <dgm:prSet/>
      <dgm:spPr/>
      <dgm:t>
        <a:bodyPr/>
        <a:lstStyle/>
        <a:p>
          <a:endParaRPr lang="sl-SI"/>
        </a:p>
      </dgm:t>
    </dgm:pt>
    <dgm:pt modelId="{9B417E7A-7D1D-4B17-B4DC-71601B688B9C}" type="sibTrans" cxnId="{CDD87ED5-8513-4AC3-8E30-0C22D8C0C53A}">
      <dgm:prSet/>
      <dgm:spPr/>
      <dgm:t>
        <a:bodyPr/>
        <a:lstStyle/>
        <a:p>
          <a:endParaRPr lang="sl-SI"/>
        </a:p>
      </dgm:t>
    </dgm:pt>
    <dgm:pt modelId="{75E08FAB-6036-4237-BB6A-9127F5366310}">
      <dgm:prSet/>
      <dgm:spPr/>
      <dgm:t>
        <a:bodyPr/>
        <a:lstStyle/>
        <a:p>
          <a:r>
            <a:rPr lang="sl-SI" dirty="0"/>
            <a:t>ČET – dan izpita</a:t>
          </a:r>
        </a:p>
      </dgm:t>
    </dgm:pt>
    <dgm:pt modelId="{A0B98964-ADAB-4524-B60A-53C55DEE7B03}" type="parTrans" cxnId="{6F1A98AC-FA8F-40DB-BE31-979C720C34D2}">
      <dgm:prSet/>
      <dgm:spPr/>
      <dgm:t>
        <a:bodyPr/>
        <a:lstStyle/>
        <a:p>
          <a:endParaRPr lang="sl-SI"/>
        </a:p>
      </dgm:t>
    </dgm:pt>
    <dgm:pt modelId="{1AD6E1D7-2794-4E3E-A6F4-63E96771A182}" type="sibTrans" cxnId="{6F1A98AC-FA8F-40DB-BE31-979C720C34D2}">
      <dgm:prSet/>
      <dgm:spPr/>
      <dgm:t>
        <a:bodyPr/>
        <a:lstStyle/>
        <a:p>
          <a:endParaRPr lang="sl-SI"/>
        </a:p>
      </dgm:t>
    </dgm:pt>
    <dgm:pt modelId="{37EEC264-BC70-4C5E-9403-0787E9A99CDF}" type="pres">
      <dgm:prSet presAssocID="{19973F56-611C-449C-80A1-A4042A1C21A3}" presName="Name0" presStyleCnt="0">
        <dgm:presLayoutVars>
          <dgm:dir/>
          <dgm:resizeHandles val="exact"/>
        </dgm:presLayoutVars>
      </dgm:prSet>
      <dgm:spPr/>
    </dgm:pt>
    <dgm:pt modelId="{D5C3BC34-5493-436D-9B33-3BA4F74DB18D}" type="pres">
      <dgm:prSet presAssocID="{0C06D108-9A28-4489-BE42-4EED40A43B07}" presName="node" presStyleLbl="node1" presStyleIdx="0" presStyleCnt="3">
        <dgm:presLayoutVars>
          <dgm:bulletEnabled val="1"/>
        </dgm:presLayoutVars>
      </dgm:prSet>
      <dgm:spPr/>
    </dgm:pt>
    <dgm:pt modelId="{BE41667A-73DE-49C0-806E-B3B58A6EDA5D}" type="pres">
      <dgm:prSet presAssocID="{613CB040-8053-422E-9EC6-7C326E3854C5}" presName="sibTrans" presStyleLbl="sibTrans2D1" presStyleIdx="0" presStyleCnt="2"/>
      <dgm:spPr/>
    </dgm:pt>
    <dgm:pt modelId="{48FFA565-B485-408B-84A5-583649E2365B}" type="pres">
      <dgm:prSet presAssocID="{613CB040-8053-422E-9EC6-7C326E3854C5}" presName="connectorText" presStyleLbl="sibTrans2D1" presStyleIdx="0" presStyleCnt="2"/>
      <dgm:spPr/>
    </dgm:pt>
    <dgm:pt modelId="{2421A023-0A11-4369-83CD-56A423504264}" type="pres">
      <dgm:prSet presAssocID="{A4FA812D-BC34-4A0A-9365-2F9005FEB9C3}" presName="node" presStyleLbl="node1" presStyleIdx="1" presStyleCnt="3" custLinFactNeighborX="3685" custLinFactNeighborY="-617">
        <dgm:presLayoutVars>
          <dgm:bulletEnabled val="1"/>
        </dgm:presLayoutVars>
      </dgm:prSet>
      <dgm:spPr/>
    </dgm:pt>
    <dgm:pt modelId="{1C69F0DA-C22B-4321-BD19-B15E510C952E}" type="pres">
      <dgm:prSet presAssocID="{9B417E7A-7D1D-4B17-B4DC-71601B688B9C}" presName="sibTrans" presStyleLbl="sibTrans2D1" presStyleIdx="1" presStyleCnt="2"/>
      <dgm:spPr/>
    </dgm:pt>
    <dgm:pt modelId="{BEB7CB8F-895E-4BA6-9BEB-769973E8F2E3}" type="pres">
      <dgm:prSet presAssocID="{9B417E7A-7D1D-4B17-B4DC-71601B688B9C}" presName="connectorText" presStyleLbl="sibTrans2D1" presStyleIdx="1" presStyleCnt="2"/>
      <dgm:spPr/>
    </dgm:pt>
    <dgm:pt modelId="{C9503122-2D02-4287-A390-F96F699630EC}" type="pres">
      <dgm:prSet presAssocID="{75E08FAB-6036-4237-BB6A-9127F5366310}" presName="node" presStyleLbl="node1" presStyleIdx="2" presStyleCnt="3">
        <dgm:presLayoutVars>
          <dgm:bulletEnabled val="1"/>
        </dgm:presLayoutVars>
      </dgm:prSet>
      <dgm:spPr/>
    </dgm:pt>
  </dgm:ptLst>
  <dgm:cxnLst>
    <dgm:cxn modelId="{61C6F108-13C9-4101-B30A-397690481269}" srcId="{19973F56-611C-449C-80A1-A4042A1C21A3}" destId="{0C06D108-9A28-4489-BE42-4EED40A43B07}" srcOrd="0" destOrd="0" parTransId="{B0C5D3EE-D19F-4C77-AC17-4563D1DFB5CE}" sibTransId="{613CB040-8053-422E-9EC6-7C326E3854C5}"/>
    <dgm:cxn modelId="{2D6A2D09-A6CA-4414-8B97-A7551992AF58}" type="presOf" srcId="{613CB040-8053-422E-9EC6-7C326E3854C5}" destId="{BE41667A-73DE-49C0-806E-B3B58A6EDA5D}" srcOrd="0" destOrd="0" presId="urn:microsoft.com/office/officeart/2005/8/layout/process1"/>
    <dgm:cxn modelId="{2F0A3A0C-0C69-44C0-9FED-E4E52E579B3C}" type="presOf" srcId="{19973F56-611C-449C-80A1-A4042A1C21A3}" destId="{37EEC264-BC70-4C5E-9403-0787E9A99CDF}" srcOrd="0" destOrd="0" presId="urn:microsoft.com/office/officeart/2005/8/layout/process1"/>
    <dgm:cxn modelId="{37708811-E39F-4B5F-9C65-56DF30584FF5}" type="presOf" srcId="{9B417E7A-7D1D-4B17-B4DC-71601B688B9C}" destId="{1C69F0DA-C22B-4321-BD19-B15E510C952E}" srcOrd="0" destOrd="0" presId="urn:microsoft.com/office/officeart/2005/8/layout/process1"/>
    <dgm:cxn modelId="{799CB42A-9C10-4A7A-8C1B-3B36B085C23F}" type="presOf" srcId="{613CB040-8053-422E-9EC6-7C326E3854C5}" destId="{48FFA565-B485-408B-84A5-583649E2365B}" srcOrd="1" destOrd="0" presId="urn:microsoft.com/office/officeart/2005/8/layout/process1"/>
    <dgm:cxn modelId="{76044871-C25C-4BB7-A9C9-7E8492F6DB83}" type="presOf" srcId="{A4FA812D-BC34-4A0A-9365-2F9005FEB9C3}" destId="{2421A023-0A11-4369-83CD-56A423504264}" srcOrd="0" destOrd="0" presId="urn:microsoft.com/office/officeart/2005/8/layout/process1"/>
    <dgm:cxn modelId="{8A56A596-EFAA-44A5-AA70-CAE1083979EF}" type="presOf" srcId="{75E08FAB-6036-4237-BB6A-9127F5366310}" destId="{C9503122-2D02-4287-A390-F96F699630EC}" srcOrd="0" destOrd="0" presId="urn:microsoft.com/office/officeart/2005/8/layout/process1"/>
    <dgm:cxn modelId="{6F1A98AC-FA8F-40DB-BE31-979C720C34D2}" srcId="{19973F56-611C-449C-80A1-A4042A1C21A3}" destId="{75E08FAB-6036-4237-BB6A-9127F5366310}" srcOrd="2" destOrd="0" parTransId="{A0B98964-ADAB-4524-B60A-53C55DEE7B03}" sibTransId="{1AD6E1D7-2794-4E3E-A6F4-63E96771A182}"/>
    <dgm:cxn modelId="{A50B15D0-42CB-447F-943C-935766B0D696}" type="presOf" srcId="{9B417E7A-7D1D-4B17-B4DC-71601B688B9C}" destId="{BEB7CB8F-895E-4BA6-9BEB-769973E8F2E3}" srcOrd="1" destOrd="0" presId="urn:microsoft.com/office/officeart/2005/8/layout/process1"/>
    <dgm:cxn modelId="{CDD87ED5-8513-4AC3-8E30-0C22D8C0C53A}" srcId="{19973F56-611C-449C-80A1-A4042A1C21A3}" destId="{A4FA812D-BC34-4A0A-9365-2F9005FEB9C3}" srcOrd="1" destOrd="0" parTransId="{DAF12B24-BC75-4A19-81D4-7619C1CC78B9}" sibTransId="{9B417E7A-7D1D-4B17-B4DC-71601B688B9C}"/>
    <dgm:cxn modelId="{723BB7FC-F663-4AB8-86B8-DB6DCCA2ECE9}" type="presOf" srcId="{0C06D108-9A28-4489-BE42-4EED40A43B07}" destId="{D5C3BC34-5493-436D-9B33-3BA4F74DB18D}" srcOrd="0" destOrd="0" presId="urn:microsoft.com/office/officeart/2005/8/layout/process1"/>
    <dgm:cxn modelId="{BEE32467-3AC6-41EE-8949-D098D4EFDA42}" type="presParOf" srcId="{37EEC264-BC70-4C5E-9403-0787E9A99CDF}" destId="{D5C3BC34-5493-436D-9B33-3BA4F74DB18D}" srcOrd="0" destOrd="0" presId="urn:microsoft.com/office/officeart/2005/8/layout/process1"/>
    <dgm:cxn modelId="{22F70F57-1D70-471B-A6EF-FF1DE5AF0FC3}" type="presParOf" srcId="{37EEC264-BC70-4C5E-9403-0787E9A99CDF}" destId="{BE41667A-73DE-49C0-806E-B3B58A6EDA5D}" srcOrd="1" destOrd="0" presId="urn:microsoft.com/office/officeart/2005/8/layout/process1"/>
    <dgm:cxn modelId="{B49B91D8-D4A9-4E51-B0E3-912F12C31135}" type="presParOf" srcId="{BE41667A-73DE-49C0-806E-B3B58A6EDA5D}" destId="{48FFA565-B485-408B-84A5-583649E2365B}" srcOrd="0" destOrd="0" presId="urn:microsoft.com/office/officeart/2005/8/layout/process1"/>
    <dgm:cxn modelId="{14035B65-DB87-452E-B48B-D9DED56CA233}" type="presParOf" srcId="{37EEC264-BC70-4C5E-9403-0787E9A99CDF}" destId="{2421A023-0A11-4369-83CD-56A423504264}" srcOrd="2" destOrd="0" presId="urn:microsoft.com/office/officeart/2005/8/layout/process1"/>
    <dgm:cxn modelId="{79C11737-5F9D-4D17-BA82-AD5DC752A09D}" type="presParOf" srcId="{37EEC264-BC70-4C5E-9403-0787E9A99CDF}" destId="{1C69F0DA-C22B-4321-BD19-B15E510C952E}" srcOrd="3" destOrd="0" presId="urn:microsoft.com/office/officeart/2005/8/layout/process1"/>
    <dgm:cxn modelId="{FF8AAB6C-BE13-4FAE-A80A-6A2C353C1360}" type="presParOf" srcId="{1C69F0DA-C22B-4321-BD19-B15E510C952E}" destId="{BEB7CB8F-895E-4BA6-9BEB-769973E8F2E3}" srcOrd="0" destOrd="0" presId="urn:microsoft.com/office/officeart/2005/8/layout/process1"/>
    <dgm:cxn modelId="{0BAC63B5-E4F3-4FE5-952A-C6CE300981B3}" type="presParOf" srcId="{37EEC264-BC70-4C5E-9403-0787E9A99CDF}" destId="{C9503122-2D02-4287-A390-F96F699630EC}"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C3BC34-5493-436D-9B33-3BA4F74DB18D}">
      <dsp:nvSpPr>
        <dsp:cNvPr id="0" name=""/>
        <dsp:cNvSpPr/>
      </dsp:nvSpPr>
      <dsp:spPr>
        <a:xfrm>
          <a:off x="9056" y="503556"/>
          <a:ext cx="2707031" cy="162421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l-SI" sz="2400" kern="1200" dirty="0"/>
            <a:t>Nedelja do 24:00 – zadnji dan prijave!</a:t>
          </a:r>
        </a:p>
      </dsp:txBody>
      <dsp:txXfrm>
        <a:off x="56628" y="551128"/>
        <a:ext cx="2611887" cy="1529074"/>
      </dsp:txXfrm>
    </dsp:sp>
    <dsp:sp modelId="{BE41667A-73DE-49C0-806E-B3B58A6EDA5D}">
      <dsp:nvSpPr>
        <dsp:cNvPr id="0" name=""/>
        <dsp:cNvSpPr/>
      </dsp:nvSpPr>
      <dsp:spPr>
        <a:xfrm rot="21591004">
          <a:off x="2996766" y="974938"/>
          <a:ext cx="595040" cy="67134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sl-SI" sz="1900" kern="1200"/>
        </a:p>
      </dsp:txBody>
      <dsp:txXfrm>
        <a:off x="2996766" y="1109441"/>
        <a:ext cx="416528" cy="402805"/>
      </dsp:txXfrm>
    </dsp:sp>
    <dsp:sp modelId="{2421A023-0A11-4369-83CD-56A423504264}">
      <dsp:nvSpPr>
        <dsp:cNvPr id="0" name=""/>
        <dsp:cNvSpPr/>
      </dsp:nvSpPr>
      <dsp:spPr>
        <a:xfrm>
          <a:off x="3838802" y="493534"/>
          <a:ext cx="2707031" cy="162421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l-SI" sz="2400" kern="1200" dirty="0"/>
            <a:t>PON, TOR, SRE – trije polni dnevi, ki pretečejo od prijave do izpita</a:t>
          </a:r>
        </a:p>
      </dsp:txBody>
      <dsp:txXfrm>
        <a:off x="3886374" y="541106"/>
        <a:ext cx="2611887" cy="1529074"/>
      </dsp:txXfrm>
    </dsp:sp>
    <dsp:sp modelId="{1C69F0DA-C22B-4321-BD19-B15E510C952E}">
      <dsp:nvSpPr>
        <dsp:cNvPr id="0" name=""/>
        <dsp:cNvSpPr/>
      </dsp:nvSpPr>
      <dsp:spPr>
        <a:xfrm rot="9187">
          <a:off x="6806561" y="975024"/>
          <a:ext cx="552744" cy="67134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sl-SI" sz="1900" kern="1200"/>
        </a:p>
      </dsp:txBody>
      <dsp:txXfrm>
        <a:off x="6806561" y="1109071"/>
        <a:ext cx="386921" cy="402805"/>
      </dsp:txXfrm>
    </dsp:sp>
    <dsp:sp modelId="{C9503122-2D02-4287-A390-F96F699630EC}">
      <dsp:nvSpPr>
        <dsp:cNvPr id="0" name=""/>
        <dsp:cNvSpPr/>
      </dsp:nvSpPr>
      <dsp:spPr>
        <a:xfrm>
          <a:off x="7588745" y="503556"/>
          <a:ext cx="2707031" cy="1624218"/>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sl-SI" sz="2400" kern="1200" dirty="0"/>
            <a:t>ČET – dan izpita</a:t>
          </a:r>
        </a:p>
      </dsp:txBody>
      <dsp:txXfrm>
        <a:off x="7636317" y="551128"/>
        <a:ext cx="2611887" cy="152907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za glav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sl-SI" dirty="0"/>
          </a:p>
        </p:txBody>
      </p:sp>
      <p:sp>
        <p:nvSpPr>
          <p:cNvPr id="3" name="Označba mesta za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2BD59DDE-941A-46F7-9E66-E92CFCCFB706}" type="datetime1">
              <a:rPr lang="sl-SI" smtClean="0"/>
              <a:t>20. 09. 2024</a:t>
            </a:fld>
            <a:endParaRPr lang="sl-SI" dirty="0"/>
          </a:p>
        </p:txBody>
      </p:sp>
      <p:sp>
        <p:nvSpPr>
          <p:cNvPr id="4" name="Označba mesta za nogo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sl-SI" dirty="0"/>
          </a:p>
        </p:txBody>
      </p:sp>
      <p:sp>
        <p:nvSpPr>
          <p:cNvPr id="5" name="Označba mesta za številko diapoz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4E50CC-F33A-4EF4-9F12-93EC4A21A0CF}" type="slidenum">
              <a:rPr lang="sl-SI" smtClean="0"/>
              <a:t>‹#›</a:t>
            </a:fld>
            <a:endParaRPr lang="sl-SI"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za glav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sl-SI" noProof="0" dirty="0"/>
          </a:p>
        </p:txBody>
      </p:sp>
      <p:sp>
        <p:nvSpPr>
          <p:cNvPr id="3" name="Označba mesta za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CDDFC638-0DFB-4781-AA1E-AC5E15E54940}" type="datetime1">
              <a:rPr lang="sl-SI" noProof="0" smtClean="0"/>
              <a:t>20. 09. 2024</a:t>
            </a:fld>
            <a:endParaRPr lang="sl-SI" noProof="0" dirty="0"/>
          </a:p>
        </p:txBody>
      </p:sp>
      <p:sp>
        <p:nvSpPr>
          <p:cNvPr id="4" name="Označba mesta za sliko diapoz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sl-SI" noProof="0" dirty="0"/>
          </a:p>
        </p:txBody>
      </p:sp>
      <p:sp>
        <p:nvSpPr>
          <p:cNvPr id="5" name="Označba mesta za opomb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sl-SI" noProof="0" dirty="0"/>
              <a:t>Uredite sloge besedila matrice</a:t>
            </a:r>
          </a:p>
          <a:p>
            <a:pPr lvl="1" rtl="0"/>
            <a:r>
              <a:rPr lang="sl-SI" noProof="0" dirty="0"/>
              <a:t>Druga raven</a:t>
            </a:r>
          </a:p>
          <a:p>
            <a:pPr lvl="2" rtl="0"/>
            <a:r>
              <a:rPr lang="sl-SI" noProof="0" dirty="0"/>
              <a:t>Tretja raven</a:t>
            </a:r>
          </a:p>
          <a:p>
            <a:pPr lvl="3" rtl="0"/>
            <a:r>
              <a:rPr lang="sl-SI" noProof="0" dirty="0"/>
              <a:t>Četrta raven</a:t>
            </a:r>
          </a:p>
          <a:p>
            <a:pPr lvl="4" rtl="0"/>
            <a:r>
              <a:rPr lang="sl-SI" noProof="0" dirty="0"/>
              <a:t>Peta raven</a:t>
            </a:r>
          </a:p>
        </p:txBody>
      </p:sp>
      <p:sp>
        <p:nvSpPr>
          <p:cNvPr id="6" name="Označba mesta za nogo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sl-SI" noProof="0" dirty="0"/>
          </a:p>
        </p:txBody>
      </p:sp>
      <p:sp>
        <p:nvSpPr>
          <p:cNvPr id="7" name="Označba mesta za številko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2674CE4-FBD8-4481-AEFB-CA53E599A745}" type="slidenum">
              <a:rPr lang="sl-SI" noProof="0" smtClean="0"/>
              <a:t>‹#›</a:t>
            </a:fld>
            <a:endParaRPr lang="sl-SI" noProof="0"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za sliko diapozitiva 1"/>
          <p:cNvSpPr>
            <a:spLocks noGrp="1" noRot="1" noChangeAspect="1"/>
          </p:cNvSpPr>
          <p:nvPr>
            <p:ph type="sldImg"/>
          </p:nvPr>
        </p:nvSpPr>
        <p:spPr/>
      </p:sp>
      <p:sp>
        <p:nvSpPr>
          <p:cNvPr id="3" name="Označba mesta za opombe 2"/>
          <p:cNvSpPr>
            <a:spLocks noGrp="1"/>
          </p:cNvSpPr>
          <p:nvPr>
            <p:ph type="body" idx="1"/>
          </p:nvPr>
        </p:nvSpPr>
        <p:spPr/>
        <p:txBody>
          <a:bodyPr rtlCol="0"/>
          <a:lstStyle/>
          <a:p>
            <a:pPr rtl="0"/>
            <a:endParaRPr lang="sl-SI" dirty="0"/>
          </a:p>
        </p:txBody>
      </p:sp>
      <p:sp>
        <p:nvSpPr>
          <p:cNvPr id="4" name="Označba mesta za številko diapozitiva 3"/>
          <p:cNvSpPr>
            <a:spLocks noGrp="1"/>
          </p:cNvSpPr>
          <p:nvPr>
            <p:ph type="sldNum" sz="quarter" idx="10"/>
          </p:nvPr>
        </p:nvSpPr>
        <p:spPr/>
        <p:txBody>
          <a:bodyPr rtlCol="0"/>
          <a:lstStyle/>
          <a:p>
            <a:pPr rtl="0"/>
            <a:fld id="{32674CE4-FBD8-4481-AEFB-CA53E599A745}" type="slidenum">
              <a:rPr lang="sl-SI" smtClean="0"/>
              <a:t>1</a:t>
            </a:fld>
            <a:endParaRPr lang="sl-SI" dirty="0"/>
          </a:p>
        </p:txBody>
      </p:sp>
    </p:spTree>
    <p:extLst>
      <p:ext uri="{BB962C8B-B14F-4D97-AF65-F5344CB8AC3E}">
        <p14:creationId xmlns:p14="http://schemas.microsoft.com/office/powerpoint/2010/main" val="2147974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pPr rtl="0"/>
            <a:fld id="{32674CE4-FBD8-4481-AEFB-CA53E599A745}" type="slidenum">
              <a:rPr lang="sl-SI" smtClean="0"/>
              <a:t>2</a:t>
            </a:fld>
            <a:endParaRPr lang="sl-SI" dirty="0"/>
          </a:p>
        </p:txBody>
      </p:sp>
    </p:spTree>
    <p:extLst>
      <p:ext uri="{BB962C8B-B14F-4D97-AF65-F5344CB8AC3E}">
        <p14:creationId xmlns:p14="http://schemas.microsoft.com/office/powerpoint/2010/main" val="2475271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5"/>
          </p:nvPr>
        </p:nvSpPr>
        <p:spPr/>
        <p:txBody>
          <a:bodyPr/>
          <a:lstStyle/>
          <a:p>
            <a:pPr rtl="0"/>
            <a:fld id="{32674CE4-FBD8-4481-AEFB-CA53E599A745}" type="slidenum">
              <a:rPr lang="sl-SI" noProof="0" smtClean="0"/>
              <a:t>15</a:t>
            </a:fld>
            <a:endParaRPr lang="sl-SI" noProof="0" dirty="0"/>
          </a:p>
        </p:txBody>
      </p:sp>
    </p:spTree>
    <p:extLst>
      <p:ext uri="{BB962C8B-B14F-4D97-AF65-F5344CB8AC3E}">
        <p14:creationId xmlns:p14="http://schemas.microsoft.com/office/powerpoint/2010/main" val="3840234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sp>
        <p:nvSpPr>
          <p:cNvPr id="19" name="Pravokotnik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23" name="Pravokotnik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24" name="Pravokotnik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25" name="Pravokotnik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26" name="Pravokotnik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27" name="Pravokotnik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useBgFill="1">
        <p:nvSpPr>
          <p:cNvPr id="30" name="Zaobljeni pravokotnik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useBgFill="1">
        <p:nvSpPr>
          <p:cNvPr id="31" name="Zaobljeni pravokotnik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7" name="Pravokotnik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10" name="Pravokotnik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11" name="Pravokotnik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8" name="Naslov 7"/>
          <p:cNvSpPr>
            <a:spLocks noGrp="1"/>
          </p:cNvSpPr>
          <p:nvPr>
            <p:ph type="ctrTitle"/>
          </p:nvPr>
        </p:nvSpPr>
        <p:spPr>
          <a:xfrm>
            <a:off x="609600" y="2389009"/>
            <a:ext cx="11277600" cy="1470025"/>
          </a:xfrm>
        </p:spPr>
        <p:txBody>
          <a:bodyPr rtlCol="0" anchor="b"/>
          <a:lstStyle>
            <a:lvl1pPr>
              <a:defRPr sz="4400">
                <a:solidFill>
                  <a:schemeClr val="bg1"/>
                </a:solidFill>
              </a:defRPr>
            </a:lvl1pPr>
          </a:lstStyle>
          <a:p>
            <a:pPr rtl="0"/>
            <a:r>
              <a:rPr lang="sl-SI" noProof="0"/>
              <a:t>Kliknite, če želite urediti slog naslova matrice</a:t>
            </a:r>
            <a:endParaRPr lang="sl-SI" noProof="0" dirty="0"/>
          </a:p>
        </p:txBody>
      </p:sp>
      <p:sp>
        <p:nvSpPr>
          <p:cNvPr id="9" name="Podnaslov 8"/>
          <p:cNvSpPr>
            <a:spLocks noGrp="1"/>
          </p:cNvSpPr>
          <p:nvPr>
            <p:ph type="subTitle" idx="1"/>
          </p:nvPr>
        </p:nvSpPr>
        <p:spPr>
          <a:xfrm>
            <a:off x="609600" y="3899938"/>
            <a:ext cx="6604000" cy="1752600"/>
          </a:xfrm>
        </p:spPr>
        <p:txBody>
          <a:bodyPr rtlCol="0"/>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pPr rtl="0"/>
            <a:r>
              <a:rPr lang="sl-SI" noProof="0"/>
              <a:t>Kliknite, če želite urediti slog podnaslova matrice</a:t>
            </a:r>
            <a:endParaRPr lang="sl-SI" noProof="0" dirty="0"/>
          </a:p>
        </p:txBody>
      </p:sp>
      <p:sp>
        <p:nvSpPr>
          <p:cNvPr id="17" name="Označba mesta za nogo 16"/>
          <p:cNvSpPr>
            <a:spLocks noGrp="1"/>
          </p:cNvSpPr>
          <p:nvPr>
            <p:ph type="ftr" sz="quarter" idx="11"/>
          </p:nvPr>
        </p:nvSpPr>
        <p:spPr>
          <a:xfrm>
            <a:off x="7265116" y="4205288"/>
            <a:ext cx="1727200" cy="457200"/>
          </a:xfrm>
        </p:spPr>
        <p:txBody>
          <a:bodyPr rtlCol="0"/>
          <a:lstStyle>
            <a:lvl1pPr>
              <a:defRPr>
                <a:solidFill>
                  <a:schemeClr val="accent2">
                    <a:lumMod val="75000"/>
                  </a:schemeClr>
                </a:solidFill>
              </a:defRPr>
            </a:lvl1pPr>
          </a:lstStyle>
          <a:p>
            <a:pPr rtl="0"/>
            <a:r>
              <a:rPr lang="sl-SI" noProof="0" dirty="0"/>
              <a:t>Dodajte nogo</a:t>
            </a:r>
          </a:p>
        </p:txBody>
      </p:sp>
      <p:sp>
        <p:nvSpPr>
          <p:cNvPr id="28" name="Označba mesta za datum 27"/>
          <p:cNvSpPr>
            <a:spLocks noGrp="1"/>
          </p:cNvSpPr>
          <p:nvPr>
            <p:ph type="dt" sz="half" idx="10"/>
          </p:nvPr>
        </p:nvSpPr>
        <p:spPr>
          <a:xfrm>
            <a:off x="9043832" y="4206240"/>
            <a:ext cx="1280160" cy="457200"/>
          </a:xfrm>
        </p:spPr>
        <p:txBody>
          <a:bodyPr rtlCol="0"/>
          <a:lstStyle>
            <a:lvl1pPr>
              <a:defRPr>
                <a:solidFill>
                  <a:schemeClr val="accent2">
                    <a:lumMod val="75000"/>
                  </a:schemeClr>
                </a:solidFill>
              </a:defRPr>
            </a:lvl1pPr>
          </a:lstStyle>
          <a:p>
            <a:pPr rtl="0"/>
            <a:fld id="{889750DF-B4EA-41E4-9BB2-164485A8E769}" type="datetime1">
              <a:rPr lang="sl-SI" noProof="0" smtClean="0"/>
              <a:t>20. 09. 2024</a:t>
            </a:fld>
            <a:endParaRPr lang="sl-SI" noProof="0" dirty="0"/>
          </a:p>
        </p:txBody>
      </p:sp>
      <p:sp>
        <p:nvSpPr>
          <p:cNvPr id="29" name="Označba mesta za številko diapozitiva 28"/>
          <p:cNvSpPr>
            <a:spLocks noGrp="1"/>
          </p:cNvSpPr>
          <p:nvPr>
            <p:ph type="sldNum" sz="quarter" idx="12"/>
          </p:nvPr>
        </p:nvSpPr>
        <p:spPr>
          <a:xfrm>
            <a:off x="11093451" y="1136"/>
            <a:ext cx="996949" cy="365760"/>
          </a:xfrm>
        </p:spPr>
        <p:txBody>
          <a:bodyPr rtlCol="0"/>
          <a:lstStyle>
            <a:lvl1pPr algn="r">
              <a:defRPr sz="1800">
                <a:solidFill>
                  <a:schemeClr val="bg1"/>
                </a:solidFill>
              </a:defRPr>
            </a:lvl1pPr>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r>
              <a:rPr lang="sl-SI" noProof="0"/>
              <a:t>Kliknite, če želite urediti slog naslova matrice</a:t>
            </a:r>
            <a:endParaRPr lang="sl-SI" noProof="0" dirty="0"/>
          </a:p>
        </p:txBody>
      </p:sp>
      <p:sp>
        <p:nvSpPr>
          <p:cNvPr id="3" name="Označba mesta za navpično besedilo 2"/>
          <p:cNvSpPr>
            <a:spLocks noGrp="1"/>
          </p:cNvSpPr>
          <p:nvPr>
            <p:ph type="body" orient="vert" idx="1"/>
          </p:nvPr>
        </p:nvSpPr>
        <p:spPr/>
        <p:txBody>
          <a:bodyPr vert="eaVert" rtlCol="0"/>
          <a:lstStyle>
            <a:lvl1pPr>
              <a:defRPr/>
            </a:lvl1pPr>
            <a:lvl5pPr>
              <a:defRPr/>
            </a:lvl5pPr>
          </a:lstStyle>
          <a:p>
            <a:pPr lvl="0" rtl="0" eaLnBrk="1" latinLnBrk="0" hangingPunct="1"/>
            <a:r>
              <a:rPr lang="sl-SI" noProof="0"/>
              <a:t>Kliknite za urejanje slogov besedila matrice</a:t>
            </a:r>
          </a:p>
          <a:p>
            <a:pPr lvl="1" rtl="0" eaLnBrk="1" latinLnBrk="0" hangingPunct="1"/>
            <a:r>
              <a:rPr lang="sl-SI" noProof="0"/>
              <a:t>Druga raven</a:t>
            </a:r>
          </a:p>
          <a:p>
            <a:pPr lvl="2" rtl="0" eaLnBrk="1" latinLnBrk="0" hangingPunct="1"/>
            <a:r>
              <a:rPr lang="sl-SI" noProof="0"/>
              <a:t>Tretja raven</a:t>
            </a:r>
          </a:p>
          <a:p>
            <a:pPr lvl="3" rtl="0" eaLnBrk="1" latinLnBrk="0" hangingPunct="1"/>
            <a:r>
              <a:rPr lang="sl-SI" noProof="0"/>
              <a:t>Četrta raven</a:t>
            </a:r>
          </a:p>
          <a:p>
            <a:pPr lvl="4" rtl="0" eaLnBrk="1" latinLnBrk="0" hangingPunct="1"/>
            <a:r>
              <a:rPr lang="sl-SI" noProof="0"/>
              <a:t>Peta raven</a:t>
            </a:r>
            <a:endParaRPr kumimoji="0" lang="sl-SI" noProof="0" dirty="0"/>
          </a:p>
        </p:txBody>
      </p:sp>
      <p:sp>
        <p:nvSpPr>
          <p:cNvPr id="5" name="Označba mesta za nogo 4"/>
          <p:cNvSpPr>
            <a:spLocks noGrp="1"/>
          </p:cNvSpPr>
          <p:nvPr>
            <p:ph type="ftr" sz="quarter" idx="11"/>
          </p:nvPr>
        </p:nvSpPr>
        <p:spPr/>
        <p:txBody>
          <a:bodyPr rtlCol="0"/>
          <a:lstStyle/>
          <a:p>
            <a:pPr rtl="0"/>
            <a:r>
              <a:rPr lang="sl-SI" noProof="0" dirty="0"/>
              <a:t>Dodajte nogo</a:t>
            </a:r>
          </a:p>
        </p:txBody>
      </p:sp>
      <p:sp>
        <p:nvSpPr>
          <p:cNvPr id="4" name="Označba mesta za datum 3"/>
          <p:cNvSpPr>
            <a:spLocks noGrp="1"/>
          </p:cNvSpPr>
          <p:nvPr>
            <p:ph type="dt" sz="half" idx="10"/>
          </p:nvPr>
        </p:nvSpPr>
        <p:spPr/>
        <p:txBody>
          <a:bodyPr rtlCol="0"/>
          <a:lstStyle/>
          <a:p>
            <a:pPr rtl="0"/>
            <a:fld id="{A97E643C-4CCC-4D52-885C-06B44C1FD6C5}" type="datetime1">
              <a:rPr lang="sl-SI" noProof="0" smtClean="0"/>
              <a:t>20. 09. 2024</a:t>
            </a:fld>
            <a:endParaRPr lang="sl-SI" noProof="0" dirty="0"/>
          </a:p>
        </p:txBody>
      </p:sp>
      <p:sp>
        <p:nvSpPr>
          <p:cNvPr id="6" name="Označba mesta za številko diapozitiva 5"/>
          <p:cNvSpPr>
            <a:spLocks noGrp="1"/>
          </p:cNvSpPr>
          <p:nvPr>
            <p:ph type="sldNum" sz="quarter" idx="12"/>
          </p:nvPr>
        </p:nvSpPr>
        <p:spPr/>
        <p:txBody>
          <a:bodyPr rtlCol="0"/>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en naslov in besedilo">
    <p:spTree>
      <p:nvGrpSpPr>
        <p:cNvPr id="1" name=""/>
        <p:cNvGrpSpPr/>
        <p:nvPr/>
      </p:nvGrpSpPr>
      <p:grpSpPr>
        <a:xfrm>
          <a:off x="0" y="0"/>
          <a:ext cx="0" cy="0"/>
          <a:chOff x="0" y="0"/>
          <a:chExt cx="0" cy="0"/>
        </a:xfrm>
      </p:grpSpPr>
      <p:sp>
        <p:nvSpPr>
          <p:cNvPr id="2" name="Navpičen naslov 1"/>
          <p:cNvSpPr>
            <a:spLocks noGrp="1"/>
          </p:cNvSpPr>
          <p:nvPr>
            <p:ph type="title" orient="vert" hasCustomPrompt="1"/>
          </p:nvPr>
        </p:nvSpPr>
        <p:spPr>
          <a:xfrm>
            <a:off x="9042400" y="1143000"/>
            <a:ext cx="2540000" cy="5448300"/>
          </a:xfrm>
        </p:spPr>
        <p:txBody>
          <a:bodyPr vert="eaVert" rtlCol="0"/>
          <a:lstStyle>
            <a:lvl1pPr>
              <a:defRPr/>
            </a:lvl1pPr>
          </a:lstStyle>
          <a:p>
            <a:pPr rtl="0"/>
            <a:r>
              <a:rPr lang="sl-SI" noProof="0" dirty="0"/>
              <a:t>Uredite slog naslova matrice</a:t>
            </a:r>
          </a:p>
        </p:txBody>
      </p:sp>
      <p:sp>
        <p:nvSpPr>
          <p:cNvPr id="3" name="Označba mesta za navpično besedilo 2"/>
          <p:cNvSpPr>
            <a:spLocks noGrp="1"/>
          </p:cNvSpPr>
          <p:nvPr>
            <p:ph type="body" orient="vert" idx="1" hasCustomPrompt="1"/>
          </p:nvPr>
        </p:nvSpPr>
        <p:spPr>
          <a:xfrm>
            <a:off x="609600" y="1143000"/>
            <a:ext cx="8331200" cy="5448300"/>
          </a:xfrm>
        </p:spPr>
        <p:txBody>
          <a:bodyPr vert="eaVert" rtlCol="0"/>
          <a:lstStyle>
            <a:lvl5pPr>
              <a:defRPr/>
            </a:lvl5pPr>
          </a:lstStyle>
          <a:p>
            <a:pPr lvl="0" rtl="0" eaLnBrk="1" latinLnBrk="0" hangingPunct="1"/>
            <a:r>
              <a:rPr lang="sl-SI" noProof="0" dirty="0"/>
              <a:t>Uredite sloge besedila matrice</a:t>
            </a:r>
          </a:p>
          <a:p>
            <a:pPr lvl="1" rtl="0" eaLnBrk="1" latinLnBrk="0" hangingPunct="1"/>
            <a:r>
              <a:rPr lang="sl-SI" noProof="0" dirty="0"/>
              <a:t>Druga raven</a:t>
            </a:r>
          </a:p>
          <a:p>
            <a:pPr lvl="2" rtl="0" eaLnBrk="1" latinLnBrk="0" hangingPunct="1"/>
            <a:r>
              <a:rPr lang="sl-SI" noProof="0" dirty="0"/>
              <a:t>Tretja raven</a:t>
            </a:r>
          </a:p>
          <a:p>
            <a:pPr lvl="3" rtl="0" eaLnBrk="1" latinLnBrk="0" hangingPunct="1"/>
            <a:r>
              <a:rPr lang="sl-SI" noProof="0" dirty="0"/>
              <a:t>Četrta raven</a:t>
            </a:r>
          </a:p>
          <a:p>
            <a:pPr lvl="4" rtl="0" eaLnBrk="1" latinLnBrk="0" hangingPunct="1"/>
            <a:r>
              <a:rPr lang="sl-SI" noProof="0" dirty="0"/>
              <a:t>Peta raven</a:t>
            </a:r>
            <a:endParaRPr kumimoji="0" lang="sl-SI" noProof="0" dirty="0"/>
          </a:p>
        </p:txBody>
      </p:sp>
      <p:sp>
        <p:nvSpPr>
          <p:cNvPr id="5" name="Označba mesta za nogo 4"/>
          <p:cNvSpPr>
            <a:spLocks noGrp="1"/>
          </p:cNvSpPr>
          <p:nvPr>
            <p:ph type="ftr" sz="quarter" idx="11"/>
          </p:nvPr>
        </p:nvSpPr>
        <p:spPr/>
        <p:txBody>
          <a:bodyPr rtlCol="0"/>
          <a:lstStyle/>
          <a:p>
            <a:pPr rtl="0"/>
            <a:r>
              <a:rPr lang="sl-SI" noProof="0" dirty="0"/>
              <a:t>Dodajte nogo</a:t>
            </a:r>
          </a:p>
        </p:txBody>
      </p:sp>
      <p:sp>
        <p:nvSpPr>
          <p:cNvPr id="4" name="Označba mesta za datum 3"/>
          <p:cNvSpPr>
            <a:spLocks noGrp="1"/>
          </p:cNvSpPr>
          <p:nvPr>
            <p:ph type="dt" sz="half" idx="10"/>
          </p:nvPr>
        </p:nvSpPr>
        <p:spPr/>
        <p:txBody>
          <a:bodyPr rtlCol="0"/>
          <a:lstStyle/>
          <a:p>
            <a:pPr rtl="0"/>
            <a:fld id="{CCE739CD-B5EB-45E2-9179-27B0530A5A4C}" type="datetime1">
              <a:rPr lang="sl-SI" noProof="0" smtClean="0"/>
              <a:t>20. 09. 2024</a:t>
            </a:fld>
            <a:endParaRPr lang="sl-SI" noProof="0" dirty="0"/>
          </a:p>
        </p:txBody>
      </p:sp>
      <p:sp>
        <p:nvSpPr>
          <p:cNvPr id="6" name="Označba mesta za številko diapozitiva 5"/>
          <p:cNvSpPr>
            <a:spLocks noGrp="1"/>
          </p:cNvSpPr>
          <p:nvPr>
            <p:ph type="sldNum" sz="quarter" idx="12"/>
          </p:nvPr>
        </p:nvSpPr>
        <p:spPr/>
        <p:txBody>
          <a:bodyPr rtlCol="0"/>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r>
              <a:rPr lang="sl-SI" noProof="0"/>
              <a:t>Kliknite, če želite urediti slog naslova matrice</a:t>
            </a:r>
            <a:endParaRPr lang="sl-SI" noProof="0" dirty="0"/>
          </a:p>
        </p:txBody>
      </p:sp>
      <p:sp>
        <p:nvSpPr>
          <p:cNvPr id="3" name="Označba mesta za vsebino 2"/>
          <p:cNvSpPr>
            <a:spLocks noGrp="1"/>
          </p:cNvSpPr>
          <p:nvPr>
            <p:ph idx="1"/>
          </p:nvPr>
        </p:nvSpPr>
        <p:spPr/>
        <p:txBody>
          <a:bodyPr rtlCol="0"/>
          <a:lstStyle>
            <a:lvl1pPr>
              <a:defRPr/>
            </a:lvl1pPr>
            <a:lvl5pPr>
              <a:defRPr/>
            </a:lvl5pPr>
            <a:lvl6pPr>
              <a:defRPr/>
            </a:lvl6pPr>
          </a:lstStyle>
          <a:p>
            <a:pPr lvl="0" rtl="0" eaLnBrk="1" latinLnBrk="0" hangingPunct="1"/>
            <a:r>
              <a:rPr lang="sl-SI" noProof="0"/>
              <a:t>Kliknite za urejanje slogov besedila matrice</a:t>
            </a:r>
          </a:p>
          <a:p>
            <a:pPr lvl="1" rtl="0" eaLnBrk="1" latinLnBrk="0" hangingPunct="1"/>
            <a:r>
              <a:rPr lang="sl-SI" noProof="0"/>
              <a:t>Druga raven</a:t>
            </a:r>
          </a:p>
          <a:p>
            <a:pPr lvl="2" rtl="0" eaLnBrk="1" latinLnBrk="0" hangingPunct="1"/>
            <a:r>
              <a:rPr lang="sl-SI" noProof="0"/>
              <a:t>Tretja raven</a:t>
            </a:r>
          </a:p>
          <a:p>
            <a:pPr lvl="3" rtl="0" eaLnBrk="1" latinLnBrk="0" hangingPunct="1"/>
            <a:r>
              <a:rPr lang="sl-SI" noProof="0"/>
              <a:t>Četrta raven</a:t>
            </a:r>
          </a:p>
          <a:p>
            <a:pPr lvl="4" rtl="0" eaLnBrk="1" latinLnBrk="0" hangingPunct="1"/>
            <a:r>
              <a:rPr lang="sl-SI" noProof="0"/>
              <a:t>Peta raven</a:t>
            </a:r>
            <a:endParaRPr kumimoji="0" lang="sl-SI" noProof="0" dirty="0"/>
          </a:p>
        </p:txBody>
      </p:sp>
      <p:sp>
        <p:nvSpPr>
          <p:cNvPr id="5" name="Označba mesta za nogo 4"/>
          <p:cNvSpPr>
            <a:spLocks noGrp="1"/>
          </p:cNvSpPr>
          <p:nvPr>
            <p:ph type="ftr" sz="quarter" idx="11"/>
          </p:nvPr>
        </p:nvSpPr>
        <p:spPr/>
        <p:txBody>
          <a:bodyPr rtlCol="0"/>
          <a:lstStyle/>
          <a:p>
            <a:pPr rtl="0"/>
            <a:r>
              <a:rPr lang="sl-SI" noProof="0" dirty="0"/>
              <a:t>Dodajte nogo</a:t>
            </a:r>
          </a:p>
        </p:txBody>
      </p:sp>
      <p:sp>
        <p:nvSpPr>
          <p:cNvPr id="4" name="Označba mesta za datum 3"/>
          <p:cNvSpPr>
            <a:spLocks noGrp="1"/>
          </p:cNvSpPr>
          <p:nvPr>
            <p:ph type="dt" sz="half" idx="10"/>
          </p:nvPr>
        </p:nvSpPr>
        <p:spPr/>
        <p:txBody>
          <a:bodyPr rtlCol="0"/>
          <a:lstStyle/>
          <a:p>
            <a:pPr rtl="0"/>
            <a:fld id="{1063D964-8CA8-4902-9D0A-A868DB947E58}" type="datetime1">
              <a:rPr lang="sl-SI" noProof="0" smtClean="0"/>
              <a:t>20. 09. 2024</a:t>
            </a:fld>
            <a:endParaRPr lang="sl-SI" noProof="0" dirty="0"/>
          </a:p>
        </p:txBody>
      </p:sp>
      <p:sp>
        <p:nvSpPr>
          <p:cNvPr id="6" name="Označba mesta za številko diapozitiva 5"/>
          <p:cNvSpPr>
            <a:spLocks noGrp="1"/>
          </p:cNvSpPr>
          <p:nvPr>
            <p:ph type="sldNum" sz="quarter" idx="12"/>
          </p:nvPr>
        </p:nvSpPr>
        <p:spPr/>
        <p:txBody>
          <a:bodyPr rtlCol="0"/>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963084" y="1968322"/>
            <a:ext cx="10363200" cy="1362075"/>
          </a:xfrm>
        </p:spPr>
        <p:txBody>
          <a:bodyPr rtlCol="0"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pPr rtl="0"/>
            <a:r>
              <a:rPr lang="sl-SI" noProof="0"/>
              <a:t>Kliknite, če želite urediti slog naslova matrice</a:t>
            </a:r>
            <a:endParaRPr kumimoji="0" lang="sl-SI" noProof="0" dirty="0"/>
          </a:p>
        </p:txBody>
      </p:sp>
      <p:sp>
        <p:nvSpPr>
          <p:cNvPr id="3" name="Označba mesta za besedilo 2"/>
          <p:cNvSpPr>
            <a:spLocks noGrp="1"/>
          </p:cNvSpPr>
          <p:nvPr>
            <p:ph type="body" idx="1"/>
          </p:nvPr>
        </p:nvSpPr>
        <p:spPr>
          <a:xfrm>
            <a:off x="963084" y="3367088"/>
            <a:ext cx="10363200" cy="1509712"/>
          </a:xfrm>
        </p:spPr>
        <p:txBody>
          <a:bodyPr rtlCol="0"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rtl="0" eaLnBrk="1" latinLnBrk="0" hangingPunct="1"/>
            <a:r>
              <a:rPr lang="sl-SI" noProof="0"/>
              <a:t>Kliknite za urejanje slogov besedila matrice</a:t>
            </a:r>
          </a:p>
        </p:txBody>
      </p:sp>
      <p:sp>
        <p:nvSpPr>
          <p:cNvPr id="5" name="Označba mesta za nogo 4"/>
          <p:cNvSpPr>
            <a:spLocks noGrp="1"/>
          </p:cNvSpPr>
          <p:nvPr>
            <p:ph type="ftr" sz="quarter" idx="11"/>
          </p:nvPr>
        </p:nvSpPr>
        <p:spPr/>
        <p:txBody>
          <a:bodyPr rtlCol="0"/>
          <a:lstStyle/>
          <a:p>
            <a:pPr rtl="0"/>
            <a:r>
              <a:rPr lang="sl-SI" noProof="0" dirty="0"/>
              <a:t>Dodajte nogo</a:t>
            </a:r>
          </a:p>
        </p:txBody>
      </p:sp>
      <p:sp>
        <p:nvSpPr>
          <p:cNvPr id="4" name="Označba mesta za datum 3"/>
          <p:cNvSpPr>
            <a:spLocks noGrp="1"/>
          </p:cNvSpPr>
          <p:nvPr>
            <p:ph type="dt" sz="half" idx="10"/>
          </p:nvPr>
        </p:nvSpPr>
        <p:spPr/>
        <p:txBody>
          <a:bodyPr rtlCol="0"/>
          <a:lstStyle/>
          <a:p>
            <a:pPr rtl="0"/>
            <a:fld id="{77B3FC36-BB3D-4232-8B06-3E6E40144258}" type="datetime1">
              <a:rPr lang="sl-SI" noProof="0" smtClean="0"/>
              <a:t>20. 09. 2024</a:t>
            </a:fld>
            <a:endParaRPr lang="sl-SI" noProof="0" dirty="0"/>
          </a:p>
        </p:txBody>
      </p:sp>
      <p:sp>
        <p:nvSpPr>
          <p:cNvPr id="6" name="Označba mesta za številko diapozitiva 5"/>
          <p:cNvSpPr>
            <a:spLocks noGrp="1"/>
          </p:cNvSpPr>
          <p:nvPr>
            <p:ph type="sldNum" sz="quarter" idx="12"/>
          </p:nvPr>
        </p:nvSpPr>
        <p:spPr/>
        <p:txBody>
          <a:bodyPr rtlCol="0"/>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rtlCol="0"/>
          <a:lstStyle/>
          <a:p>
            <a:pPr rtl="0"/>
            <a:r>
              <a:rPr lang="sl-SI" noProof="0"/>
              <a:t>Kliknite, če želite urediti slog naslova matrice</a:t>
            </a:r>
            <a:endParaRPr lang="sl-SI" noProof="0" dirty="0"/>
          </a:p>
        </p:txBody>
      </p:sp>
      <p:sp>
        <p:nvSpPr>
          <p:cNvPr id="3" name="Označba mesta za vsebino 2"/>
          <p:cNvSpPr>
            <a:spLocks noGrp="1"/>
          </p:cNvSpPr>
          <p:nvPr>
            <p:ph sz="half" idx="1"/>
          </p:nvPr>
        </p:nvSpPr>
        <p:spPr>
          <a:xfrm>
            <a:off x="609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sl-SI" noProof="0"/>
              <a:t>Kliknite za urejanje slogov besedila matrice</a:t>
            </a:r>
          </a:p>
          <a:p>
            <a:pPr lvl="1" rtl="0" eaLnBrk="1" latinLnBrk="0" hangingPunct="1"/>
            <a:r>
              <a:rPr lang="sl-SI" noProof="0"/>
              <a:t>Druga raven</a:t>
            </a:r>
          </a:p>
          <a:p>
            <a:pPr lvl="2" rtl="0" eaLnBrk="1" latinLnBrk="0" hangingPunct="1"/>
            <a:r>
              <a:rPr lang="sl-SI" noProof="0"/>
              <a:t>Tretja raven</a:t>
            </a:r>
          </a:p>
          <a:p>
            <a:pPr lvl="3" rtl="0" eaLnBrk="1" latinLnBrk="0" hangingPunct="1"/>
            <a:r>
              <a:rPr lang="sl-SI" noProof="0"/>
              <a:t>Četrta raven</a:t>
            </a:r>
          </a:p>
          <a:p>
            <a:pPr lvl="4" rtl="0" eaLnBrk="1" latinLnBrk="0" hangingPunct="1"/>
            <a:r>
              <a:rPr lang="sl-SI" noProof="0"/>
              <a:t>Peta raven</a:t>
            </a:r>
            <a:endParaRPr kumimoji="0" lang="sl-SI" noProof="0" dirty="0"/>
          </a:p>
        </p:txBody>
      </p:sp>
      <p:sp>
        <p:nvSpPr>
          <p:cNvPr id="4" name="Označba mesta za vsebino 3"/>
          <p:cNvSpPr>
            <a:spLocks noGrp="1"/>
          </p:cNvSpPr>
          <p:nvPr>
            <p:ph sz="half" idx="2"/>
          </p:nvPr>
        </p:nvSpPr>
        <p:spPr>
          <a:xfrm>
            <a:off x="6197600" y="2249425"/>
            <a:ext cx="5384800" cy="4341875"/>
          </a:xfrm>
        </p:spPr>
        <p:txBody>
          <a:bodyPr rtlCol="0"/>
          <a:lstStyle>
            <a:lvl1pPr>
              <a:defRPr sz="2000"/>
            </a:lvl1pPr>
            <a:lvl2pPr>
              <a:defRPr sz="1900"/>
            </a:lvl2pPr>
            <a:lvl3pPr>
              <a:defRPr sz="1800"/>
            </a:lvl3pPr>
            <a:lvl4pPr>
              <a:defRPr sz="1800"/>
            </a:lvl4pPr>
            <a:lvl5pPr>
              <a:defRPr sz="1800"/>
            </a:lvl5pPr>
          </a:lstStyle>
          <a:p>
            <a:pPr lvl="0" rtl="0" eaLnBrk="1" latinLnBrk="0" hangingPunct="1"/>
            <a:r>
              <a:rPr lang="sl-SI" noProof="0"/>
              <a:t>Kliknite za urejanje slogov besedila matrice</a:t>
            </a:r>
          </a:p>
          <a:p>
            <a:pPr lvl="1" rtl="0" eaLnBrk="1" latinLnBrk="0" hangingPunct="1"/>
            <a:r>
              <a:rPr lang="sl-SI" noProof="0"/>
              <a:t>Druga raven</a:t>
            </a:r>
          </a:p>
          <a:p>
            <a:pPr lvl="2" rtl="0" eaLnBrk="1" latinLnBrk="0" hangingPunct="1"/>
            <a:r>
              <a:rPr lang="sl-SI" noProof="0"/>
              <a:t>Tretja raven</a:t>
            </a:r>
          </a:p>
          <a:p>
            <a:pPr lvl="3" rtl="0" eaLnBrk="1" latinLnBrk="0" hangingPunct="1"/>
            <a:r>
              <a:rPr lang="sl-SI" noProof="0"/>
              <a:t>Četrta raven</a:t>
            </a:r>
          </a:p>
          <a:p>
            <a:pPr lvl="4" rtl="0" eaLnBrk="1" latinLnBrk="0" hangingPunct="1"/>
            <a:r>
              <a:rPr lang="sl-SI" noProof="0"/>
              <a:t>Peta raven</a:t>
            </a:r>
            <a:endParaRPr kumimoji="0" lang="sl-SI" noProof="0" dirty="0"/>
          </a:p>
        </p:txBody>
      </p:sp>
      <p:sp>
        <p:nvSpPr>
          <p:cNvPr id="6" name="Označba mesta za nogo 5"/>
          <p:cNvSpPr>
            <a:spLocks noGrp="1"/>
          </p:cNvSpPr>
          <p:nvPr>
            <p:ph type="ftr" sz="quarter" idx="11"/>
          </p:nvPr>
        </p:nvSpPr>
        <p:spPr/>
        <p:txBody>
          <a:bodyPr rtlCol="0"/>
          <a:lstStyle/>
          <a:p>
            <a:pPr rtl="0"/>
            <a:r>
              <a:rPr lang="sl-SI" noProof="0" dirty="0"/>
              <a:t>Dodajte nogo</a:t>
            </a:r>
          </a:p>
        </p:txBody>
      </p:sp>
      <p:sp>
        <p:nvSpPr>
          <p:cNvPr id="5" name="Označba mesta za datum 4"/>
          <p:cNvSpPr>
            <a:spLocks noGrp="1"/>
          </p:cNvSpPr>
          <p:nvPr>
            <p:ph type="dt" sz="half" idx="10"/>
          </p:nvPr>
        </p:nvSpPr>
        <p:spPr/>
        <p:txBody>
          <a:bodyPr rtlCol="0"/>
          <a:lstStyle/>
          <a:p>
            <a:pPr rtl="0"/>
            <a:fld id="{1DD5EDD4-830D-45D1-9490-92F563421505}" type="datetime1">
              <a:rPr lang="sl-SI" noProof="0" smtClean="0"/>
              <a:t>20. 09. 2024</a:t>
            </a:fld>
            <a:endParaRPr lang="sl-SI" noProof="0" dirty="0"/>
          </a:p>
        </p:txBody>
      </p:sp>
      <p:sp>
        <p:nvSpPr>
          <p:cNvPr id="7" name="Označba mesta za številko diapozitiva 6"/>
          <p:cNvSpPr>
            <a:spLocks noGrp="1"/>
          </p:cNvSpPr>
          <p:nvPr>
            <p:ph type="sldNum" sz="quarter" idx="12"/>
          </p:nvPr>
        </p:nvSpPr>
        <p:spPr/>
        <p:txBody>
          <a:bodyPr rtlCol="0"/>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0" orient="horz" pos="2160" userDrawn="1">
          <p15:clr>
            <a:srgbClr val="FBAE40"/>
          </p15:clr>
        </p15:guide>
        <p15:guide id="1"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a:xfrm>
            <a:off x="508000" y="1143000"/>
            <a:ext cx="11176000" cy="1069848"/>
          </a:xfrm>
        </p:spPr>
        <p:txBody>
          <a:bodyPr rtlCol="0" anchor="ctr"/>
          <a:lstStyle>
            <a:lvl1pPr>
              <a:defRPr sz="4000" b="0" i="0" cap="none" baseline="0"/>
            </a:lvl1pPr>
          </a:lstStyle>
          <a:p>
            <a:pPr rtl="0"/>
            <a:r>
              <a:rPr lang="sl-SI" noProof="0"/>
              <a:t>Kliknite, če želite urediti slog naslova matrice</a:t>
            </a:r>
            <a:endParaRPr lang="sl-SI" noProof="0" dirty="0"/>
          </a:p>
        </p:txBody>
      </p:sp>
      <p:sp>
        <p:nvSpPr>
          <p:cNvPr id="3" name="Označba mesta za besedilo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sl-SI" noProof="0"/>
              <a:t>Kliknite za urejanje slogov besedila matrice</a:t>
            </a:r>
          </a:p>
        </p:txBody>
      </p:sp>
      <p:sp>
        <p:nvSpPr>
          <p:cNvPr id="5" name="Označba mesta za vsebino 4"/>
          <p:cNvSpPr>
            <a:spLocks noGrp="1"/>
          </p:cNvSpPr>
          <p:nvPr>
            <p:ph sz="quarter" idx="2"/>
          </p:nvPr>
        </p:nvSpPr>
        <p:spPr>
          <a:xfrm>
            <a:off x="508000" y="2708519"/>
            <a:ext cx="5388864"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sl-SI" noProof="0"/>
              <a:t>Kliknite za urejanje slogov besedila matrice</a:t>
            </a:r>
          </a:p>
          <a:p>
            <a:pPr lvl="1" rtl="0" eaLnBrk="1" latinLnBrk="0" hangingPunct="1"/>
            <a:r>
              <a:rPr lang="sl-SI" noProof="0"/>
              <a:t>Druga raven</a:t>
            </a:r>
          </a:p>
          <a:p>
            <a:pPr lvl="2" rtl="0" eaLnBrk="1" latinLnBrk="0" hangingPunct="1"/>
            <a:r>
              <a:rPr lang="sl-SI" noProof="0"/>
              <a:t>Tretja raven</a:t>
            </a:r>
          </a:p>
          <a:p>
            <a:pPr lvl="3" rtl="0" eaLnBrk="1" latinLnBrk="0" hangingPunct="1"/>
            <a:r>
              <a:rPr lang="sl-SI" noProof="0"/>
              <a:t>Četrta raven</a:t>
            </a:r>
          </a:p>
          <a:p>
            <a:pPr lvl="4" rtl="0" eaLnBrk="1" latinLnBrk="0" hangingPunct="1"/>
            <a:r>
              <a:rPr lang="sl-SI" noProof="0"/>
              <a:t>Peta raven</a:t>
            </a:r>
            <a:endParaRPr kumimoji="0" lang="sl-SI" noProof="0" dirty="0"/>
          </a:p>
        </p:txBody>
      </p:sp>
      <p:sp>
        <p:nvSpPr>
          <p:cNvPr id="4" name="Označba mesta za besedilo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rtlCol="0"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rtl="0" eaLnBrk="1" latinLnBrk="0" hangingPunct="1"/>
            <a:r>
              <a:rPr lang="sl-SI" noProof="0"/>
              <a:t>Kliknite za urejanje slogov besedila matrice</a:t>
            </a:r>
          </a:p>
        </p:txBody>
      </p:sp>
      <p:sp>
        <p:nvSpPr>
          <p:cNvPr id="6" name="Označba mesta za vsebino 5"/>
          <p:cNvSpPr>
            <a:spLocks noGrp="1"/>
          </p:cNvSpPr>
          <p:nvPr>
            <p:ph sz="quarter" idx="4"/>
          </p:nvPr>
        </p:nvSpPr>
        <p:spPr>
          <a:xfrm>
            <a:off x="6291073" y="2708519"/>
            <a:ext cx="5389033" cy="3886200"/>
          </a:xfrm>
        </p:spPr>
        <p:txBody>
          <a:bodyPr rtlCol="0"/>
          <a:lstStyle>
            <a:lvl1pPr>
              <a:defRPr sz="2000"/>
            </a:lvl1pPr>
            <a:lvl2pPr>
              <a:defRPr sz="2000"/>
            </a:lvl2pPr>
            <a:lvl3pPr>
              <a:defRPr sz="1800"/>
            </a:lvl3pPr>
            <a:lvl4pPr>
              <a:defRPr sz="1600"/>
            </a:lvl4pPr>
            <a:lvl5pPr>
              <a:defRPr sz="1600"/>
            </a:lvl5pPr>
          </a:lstStyle>
          <a:p>
            <a:pPr lvl="0" rtl="0" eaLnBrk="1" latinLnBrk="0" hangingPunct="1"/>
            <a:r>
              <a:rPr lang="sl-SI" noProof="0"/>
              <a:t>Kliknite za urejanje slogov besedila matrice</a:t>
            </a:r>
          </a:p>
          <a:p>
            <a:pPr lvl="1" rtl="0" eaLnBrk="1" latinLnBrk="0" hangingPunct="1"/>
            <a:r>
              <a:rPr lang="sl-SI" noProof="0"/>
              <a:t>Druga raven</a:t>
            </a:r>
          </a:p>
          <a:p>
            <a:pPr lvl="2" rtl="0" eaLnBrk="1" latinLnBrk="0" hangingPunct="1"/>
            <a:r>
              <a:rPr lang="sl-SI" noProof="0"/>
              <a:t>Tretja raven</a:t>
            </a:r>
          </a:p>
          <a:p>
            <a:pPr lvl="3" rtl="0" eaLnBrk="1" latinLnBrk="0" hangingPunct="1"/>
            <a:r>
              <a:rPr lang="sl-SI" noProof="0"/>
              <a:t>Četrta raven</a:t>
            </a:r>
          </a:p>
          <a:p>
            <a:pPr lvl="4" rtl="0" eaLnBrk="1" latinLnBrk="0" hangingPunct="1"/>
            <a:r>
              <a:rPr lang="sl-SI" noProof="0"/>
              <a:t>Peta raven</a:t>
            </a:r>
            <a:endParaRPr kumimoji="0" lang="sl-SI" noProof="0" dirty="0"/>
          </a:p>
        </p:txBody>
      </p:sp>
      <p:sp>
        <p:nvSpPr>
          <p:cNvPr id="28" name="Označba mesta za nogo 27"/>
          <p:cNvSpPr>
            <a:spLocks noGrp="1"/>
          </p:cNvSpPr>
          <p:nvPr>
            <p:ph type="ftr" sz="quarter" idx="12"/>
          </p:nvPr>
        </p:nvSpPr>
        <p:spPr/>
        <p:txBody>
          <a:bodyPr rtlCol="0"/>
          <a:lstStyle/>
          <a:p>
            <a:pPr rtl="0"/>
            <a:r>
              <a:rPr lang="sl-SI" noProof="0" dirty="0"/>
              <a:t>Dodajte nogo</a:t>
            </a:r>
          </a:p>
        </p:txBody>
      </p:sp>
      <p:sp>
        <p:nvSpPr>
          <p:cNvPr id="26" name="Označba mesta za datum 25"/>
          <p:cNvSpPr>
            <a:spLocks noGrp="1"/>
          </p:cNvSpPr>
          <p:nvPr>
            <p:ph type="dt" sz="half" idx="10"/>
          </p:nvPr>
        </p:nvSpPr>
        <p:spPr/>
        <p:txBody>
          <a:bodyPr rtlCol="0"/>
          <a:lstStyle/>
          <a:p>
            <a:pPr rtl="0"/>
            <a:fld id="{D36A1859-66D2-4313-B7C3-5F469A988FEF}" type="datetime1">
              <a:rPr lang="sl-SI" noProof="0" smtClean="0"/>
              <a:t>20. 09. 2024</a:t>
            </a:fld>
            <a:endParaRPr lang="sl-SI" noProof="0" dirty="0"/>
          </a:p>
        </p:txBody>
      </p:sp>
      <p:sp>
        <p:nvSpPr>
          <p:cNvPr id="27" name="Označba mesta za številko diapozitiva 26"/>
          <p:cNvSpPr>
            <a:spLocks noGrp="1"/>
          </p:cNvSpPr>
          <p:nvPr>
            <p:ph type="sldNum" sz="quarter" idx="11"/>
          </p:nvPr>
        </p:nvSpPr>
        <p:spPr/>
        <p:txBody>
          <a:bodyPr rtlCol="0"/>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a:xfrm>
            <a:off x="609600" y="1143000"/>
            <a:ext cx="10972800" cy="1069848"/>
          </a:xfrm>
        </p:spPr>
        <p:txBody>
          <a:bodyPr rtlCol="0" anchor="ctr"/>
          <a:lstStyle>
            <a:lvl1pPr>
              <a:defRPr sz="4000">
                <a:solidFill>
                  <a:schemeClr val="tx2"/>
                </a:solidFill>
              </a:defRPr>
            </a:lvl1pPr>
          </a:lstStyle>
          <a:p>
            <a:pPr rtl="0"/>
            <a:r>
              <a:rPr lang="sl-SI" noProof="0"/>
              <a:t>Kliknite, če želite urediti slog naslova matrice</a:t>
            </a:r>
            <a:endParaRPr lang="sl-SI" noProof="0" dirty="0"/>
          </a:p>
        </p:txBody>
      </p:sp>
      <p:sp>
        <p:nvSpPr>
          <p:cNvPr id="4" name="Označba mesta za nogo 3"/>
          <p:cNvSpPr>
            <a:spLocks noGrp="1"/>
          </p:cNvSpPr>
          <p:nvPr>
            <p:ph type="ftr" sz="quarter" idx="11"/>
          </p:nvPr>
        </p:nvSpPr>
        <p:spPr>
          <a:xfrm>
            <a:off x="7010400" y="612648"/>
            <a:ext cx="1767840" cy="457200"/>
          </a:xfrm>
        </p:spPr>
        <p:txBody>
          <a:bodyPr rtlCol="0"/>
          <a:lstStyle/>
          <a:p>
            <a:pPr rtl="0"/>
            <a:r>
              <a:rPr lang="sl-SI" noProof="0" dirty="0"/>
              <a:t>Dodajte nogo</a:t>
            </a:r>
          </a:p>
        </p:txBody>
      </p:sp>
      <p:sp>
        <p:nvSpPr>
          <p:cNvPr id="3" name="Označba mesta za datum 2"/>
          <p:cNvSpPr>
            <a:spLocks noGrp="1"/>
          </p:cNvSpPr>
          <p:nvPr>
            <p:ph type="dt" sz="half" idx="10"/>
          </p:nvPr>
        </p:nvSpPr>
        <p:spPr>
          <a:xfrm>
            <a:off x="8778240" y="612648"/>
            <a:ext cx="1276352" cy="457200"/>
          </a:xfrm>
        </p:spPr>
        <p:txBody>
          <a:bodyPr rtlCol="0"/>
          <a:lstStyle/>
          <a:p>
            <a:pPr rtl="0"/>
            <a:fld id="{5A45F365-E9AF-49FF-BFF2-F9E14FF54C1C}" type="datetime1">
              <a:rPr lang="sl-SI" noProof="0" smtClean="0"/>
              <a:t>20. 09. 2024</a:t>
            </a:fld>
            <a:endParaRPr lang="sl-SI" noProof="0" dirty="0"/>
          </a:p>
        </p:txBody>
      </p:sp>
      <p:sp>
        <p:nvSpPr>
          <p:cNvPr id="5" name="Označba mesta za številko diapozitiva 4"/>
          <p:cNvSpPr>
            <a:spLocks noGrp="1"/>
          </p:cNvSpPr>
          <p:nvPr>
            <p:ph type="sldNum" sz="quarter" idx="12"/>
          </p:nvPr>
        </p:nvSpPr>
        <p:spPr>
          <a:xfrm>
            <a:off x="10899648" y="2272"/>
            <a:ext cx="1016000" cy="365760"/>
          </a:xfrm>
        </p:spPr>
        <p:txBody>
          <a:bodyPr rtlCol="0"/>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3" name="Označba mesta za nogo 2"/>
          <p:cNvSpPr>
            <a:spLocks noGrp="1"/>
          </p:cNvSpPr>
          <p:nvPr>
            <p:ph type="ftr" sz="quarter" idx="11"/>
          </p:nvPr>
        </p:nvSpPr>
        <p:spPr/>
        <p:txBody>
          <a:bodyPr rtlCol="0"/>
          <a:lstStyle/>
          <a:p>
            <a:pPr rtl="0"/>
            <a:r>
              <a:rPr lang="sl-SI" noProof="0" dirty="0"/>
              <a:t>Dodajte nogo</a:t>
            </a:r>
          </a:p>
        </p:txBody>
      </p:sp>
      <p:sp>
        <p:nvSpPr>
          <p:cNvPr id="2" name="Označba mesta za datum 1"/>
          <p:cNvSpPr>
            <a:spLocks noGrp="1"/>
          </p:cNvSpPr>
          <p:nvPr>
            <p:ph type="dt" sz="half" idx="10"/>
          </p:nvPr>
        </p:nvSpPr>
        <p:spPr/>
        <p:txBody>
          <a:bodyPr rtlCol="0"/>
          <a:lstStyle/>
          <a:p>
            <a:pPr rtl="0"/>
            <a:fld id="{135EFB11-DEE7-4454-A267-52D2BFD21B9D}" type="datetime1">
              <a:rPr lang="sl-SI" noProof="0" smtClean="0"/>
              <a:t>20. 09. 2024</a:t>
            </a:fld>
            <a:endParaRPr lang="sl-SI" noProof="0" dirty="0"/>
          </a:p>
        </p:txBody>
      </p:sp>
      <p:sp>
        <p:nvSpPr>
          <p:cNvPr id="4" name="Označba mesta za številko diapozitiva 3"/>
          <p:cNvSpPr>
            <a:spLocks noGrp="1"/>
          </p:cNvSpPr>
          <p:nvPr>
            <p:ph type="sldNum" sz="quarter" idx="12"/>
          </p:nvPr>
        </p:nvSpPr>
        <p:spPr/>
        <p:txBody>
          <a:bodyPr rtlCol="0"/>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p:cNvSpPr>
            <a:spLocks noGrp="1"/>
          </p:cNvSpPr>
          <p:nvPr>
            <p:ph type="title" hasCustomPrompt="1"/>
          </p:nvPr>
        </p:nvSpPr>
        <p:spPr>
          <a:xfrm>
            <a:off x="7137995" y="1101970"/>
            <a:ext cx="4511040" cy="877824"/>
          </a:xfrm>
        </p:spPr>
        <p:txBody>
          <a:bodyPr rtlCol="0" anchor="b"/>
          <a:lstStyle>
            <a:lvl1pPr algn="l">
              <a:buNone/>
              <a:defRPr sz="1800" b="1"/>
            </a:lvl1pPr>
          </a:lstStyle>
          <a:p>
            <a:pPr rtl="0"/>
            <a:r>
              <a:rPr lang="sl-SI" noProof="0" dirty="0"/>
              <a:t>Uredite slog naslova matrice</a:t>
            </a:r>
          </a:p>
        </p:txBody>
      </p:sp>
      <p:sp>
        <p:nvSpPr>
          <p:cNvPr id="4" name="Označba mesta za vsebino 3"/>
          <p:cNvSpPr>
            <a:spLocks noGrp="1"/>
          </p:cNvSpPr>
          <p:nvPr>
            <p:ph sz="half" idx="1"/>
          </p:nvPr>
        </p:nvSpPr>
        <p:spPr>
          <a:xfrm>
            <a:off x="203200" y="776287"/>
            <a:ext cx="6803136" cy="5805083"/>
          </a:xfrm>
        </p:spPr>
        <p:txBody>
          <a:bodyPr rtlCol="0"/>
          <a:lstStyle>
            <a:lvl1pPr>
              <a:defRPr sz="3200"/>
            </a:lvl1pPr>
            <a:lvl2pPr>
              <a:defRPr sz="2800"/>
            </a:lvl2pPr>
            <a:lvl3pPr>
              <a:defRPr sz="2400"/>
            </a:lvl3pPr>
            <a:lvl4pPr>
              <a:defRPr sz="2000"/>
            </a:lvl4pPr>
            <a:lvl5pPr>
              <a:defRPr sz="2000"/>
            </a:lvl5pPr>
          </a:lstStyle>
          <a:p>
            <a:pPr lvl="0" rtl="0" eaLnBrk="1" latinLnBrk="0" hangingPunct="1"/>
            <a:r>
              <a:rPr lang="sl-SI" noProof="0"/>
              <a:t>Kliknite za urejanje slogov besedila matrice</a:t>
            </a:r>
          </a:p>
          <a:p>
            <a:pPr lvl="1" rtl="0" eaLnBrk="1" latinLnBrk="0" hangingPunct="1"/>
            <a:r>
              <a:rPr lang="sl-SI" noProof="0"/>
              <a:t>Druga raven</a:t>
            </a:r>
          </a:p>
          <a:p>
            <a:pPr lvl="2" rtl="0" eaLnBrk="1" latinLnBrk="0" hangingPunct="1"/>
            <a:r>
              <a:rPr lang="sl-SI" noProof="0"/>
              <a:t>Tretja raven</a:t>
            </a:r>
          </a:p>
          <a:p>
            <a:pPr lvl="3" rtl="0" eaLnBrk="1" latinLnBrk="0" hangingPunct="1"/>
            <a:r>
              <a:rPr lang="sl-SI" noProof="0"/>
              <a:t>Četrta raven</a:t>
            </a:r>
          </a:p>
          <a:p>
            <a:pPr lvl="4" rtl="0" eaLnBrk="1" latinLnBrk="0" hangingPunct="1"/>
            <a:r>
              <a:rPr lang="sl-SI" noProof="0"/>
              <a:t>Peta raven</a:t>
            </a:r>
            <a:endParaRPr kumimoji="0" lang="sl-SI" noProof="0" dirty="0"/>
          </a:p>
        </p:txBody>
      </p:sp>
      <p:sp>
        <p:nvSpPr>
          <p:cNvPr id="3" name="Označba mesta za besedilo 2"/>
          <p:cNvSpPr>
            <a:spLocks noGrp="1"/>
          </p:cNvSpPr>
          <p:nvPr>
            <p:ph type="body" idx="2"/>
          </p:nvPr>
        </p:nvSpPr>
        <p:spPr>
          <a:xfrm>
            <a:off x="7137995" y="2010727"/>
            <a:ext cx="4511040" cy="4580573"/>
          </a:xfrm>
        </p:spPr>
        <p:txBody>
          <a:bodyPr rtlCol="0"/>
          <a:lstStyle>
            <a:lvl1pPr marL="9144" indent="0">
              <a:buNone/>
              <a:defRPr sz="1400"/>
            </a:lvl1pPr>
            <a:lvl2pPr>
              <a:buNone/>
              <a:defRPr sz="1200"/>
            </a:lvl2pPr>
            <a:lvl3pPr>
              <a:buNone/>
              <a:defRPr sz="1000"/>
            </a:lvl3pPr>
            <a:lvl4pPr>
              <a:buNone/>
              <a:defRPr sz="900"/>
            </a:lvl4pPr>
            <a:lvl5pPr>
              <a:buNone/>
              <a:defRPr sz="900"/>
            </a:lvl5pPr>
          </a:lstStyle>
          <a:p>
            <a:pPr lvl="0" rtl="0" eaLnBrk="1" latinLnBrk="0" hangingPunct="1"/>
            <a:r>
              <a:rPr lang="sl-SI" noProof="0"/>
              <a:t>Kliknite za urejanje slogov besedila matrice</a:t>
            </a:r>
          </a:p>
        </p:txBody>
      </p:sp>
      <p:sp>
        <p:nvSpPr>
          <p:cNvPr id="6" name="Označba mesta za nogo 5"/>
          <p:cNvSpPr>
            <a:spLocks noGrp="1"/>
          </p:cNvSpPr>
          <p:nvPr>
            <p:ph type="ftr" sz="quarter" idx="11"/>
          </p:nvPr>
        </p:nvSpPr>
        <p:spPr/>
        <p:txBody>
          <a:bodyPr rtlCol="0"/>
          <a:lstStyle/>
          <a:p>
            <a:pPr rtl="0"/>
            <a:r>
              <a:rPr lang="sl-SI" noProof="0" dirty="0"/>
              <a:t>Dodajte nogo</a:t>
            </a:r>
          </a:p>
        </p:txBody>
      </p:sp>
      <p:sp>
        <p:nvSpPr>
          <p:cNvPr id="5" name="Označba mesta za datum 4"/>
          <p:cNvSpPr>
            <a:spLocks noGrp="1"/>
          </p:cNvSpPr>
          <p:nvPr>
            <p:ph type="dt" sz="half" idx="10"/>
          </p:nvPr>
        </p:nvSpPr>
        <p:spPr/>
        <p:txBody>
          <a:bodyPr rtlCol="0"/>
          <a:lstStyle/>
          <a:p>
            <a:pPr rtl="0"/>
            <a:fld id="{E80AD1B4-1DB8-46B0-81A8-11953D4ECA49}" type="datetime1">
              <a:rPr lang="sl-SI" noProof="0" smtClean="0"/>
              <a:t>20. 09. 2024</a:t>
            </a:fld>
            <a:endParaRPr lang="sl-SI" noProof="0" dirty="0"/>
          </a:p>
        </p:txBody>
      </p:sp>
      <p:sp>
        <p:nvSpPr>
          <p:cNvPr id="7" name="Označba mesta za številko diapozitiva 6"/>
          <p:cNvSpPr>
            <a:spLocks noGrp="1"/>
          </p:cNvSpPr>
          <p:nvPr>
            <p:ph type="sldNum" sz="quarter" idx="12"/>
          </p:nvPr>
        </p:nvSpPr>
        <p:spPr/>
        <p:txBody>
          <a:bodyPr rtlCol="0"/>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z napisom">
    <p:spTree>
      <p:nvGrpSpPr>
        <p:cNvPr id="1" name=""/>
        <p:cNvGrpSpPr/>
        <p:nvPr/>
      </p:nvGrpSpPr>
      <p:grpSpPr>
        <a:xfrm>
          <a:off x="0" y="0"/>
          <a:ext cx="0" cy="0"/>
          <a:chOff x="0" y="0"/>
          <a:chExt cx="0" cy="0"/>
        </a:xfrm>
      </p:grpSpPr>
      <p:sp>
        <p:nvSpPr>
          <p:cNvPr id="2" name="Naslov 1"/>
          <p:cNvSpPr>
            <a:spLocks noGrp="1"/>
          </p:cNvSpPr>
          <p:nvPr>
            <p:ph type="title"/>
          </p:nvPr>
        </p:nvSpPr>
        <p:spPr>
          <a:xfrm>
            <a:off x="7253913" y="1109161"/>
            <a:ext cx="782404" cy="4681637"/>
          </a:xfrm>
        </p:spPr>
        <p:txBody>
          <a:bodyPr vert="vert270" lIns="45720" tIns="0" rIns="45720" rtlCol="0" anchor="t"/>
          <a:lstStyle>
            <a:lvl1pPr algn="ctr">
              <a:buNone/>
              <a:defRPr sz="2000" b="1"/>
            </a:lvl1pPr>
          </a:lstStyle>
          <a:p>
            <a:pPr rtl="0"/>
            <a:r>
              <a:rPr lang="sl-SI" noProof="0"/>
              <a:t>Kliknite, če želite urediti slog naslova matrice</a:t>
            </a:r>
            <a:endParaRPr lang="sl-SI" noProof="0" dirty="0"/>
          </a:p>
        </p:txBody>
      </p:sp>
      <p:sp>
        <p:nvSpPr>
          <p:cNvPr id="3" name="Označba mesta za sliko 2" descr="Prazna označba mesta za dodajanje slike. Kliknite označbo mesta in izberite sliko, ki jo želite dodati."/>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rtlCol="0"/>
          <a:lstStyle>
            <a:lvl1pPr marL="0" indent="0">
              <a:buNone/>
              <a:defRPr sz="3200"/>
            </a:lvl1pPr>
          </a:lstStyle>
          <a:p>
            <a:pPr rtl="0"/>
            <a:r>
              <a:rPr lang="sl-SI" noProof="0" dirty="0"/>
              <a:t>Kliknite ikono, če želite dodati sliko</a:t>
            </a:r>
            <a:endParaRPr kumimoji="0" lang="sl-SI" noProof="0" dirty="0"/>
          </a:p>
        </p:txBody>
      </p:sp>
      <p:sp>
        <p:nvSpPr>
          <p:cNvPr id="4" name="Označba mesta za besedilo 3"/>
          <p:cNvSpPr>
            <a:spLocks noGrp="1"/>
          </p:cNvSpPr>
          <p:nvPr>
            <p:ph type="body" sz="half" idx="2"/>
          </p:nvPr>
        </p:nvSpPr>
        <p:spPr>
          <a:xfrm>
            <a:off x="8117924" y="3274309"/>
            <a:ext cx="3454400" cy="2516489"/>
          </a:xfrm>
        </p:spPr>
        <p:txBody>
          <a:bodyPr lIns="0" tIns="0" rIns="45720" rtlCol="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rtl="0" eaLnBrk="1" latinLnBrk="0" hangingPunct="1"/>
            <a:r>
              <a:rPr lang="sl-SI" noProof="0"/>
              <a:t>Kliknite za urejanje slogov besedila matrice</a:t>
            </a:r>
          </a:p>
        </p:txBody>
      </p:sp>
      <p:sp>
        <p:nvSpPr>
          <p:cNvPr id="6" name="Označba mesta za nogo 5"/>
          <p:cNvSpPr>
            <a:spLocks noGrp="1"/>
          </p:cNvSpPr>
          <p:nvPr>
            <p:ph type="ftr" sz="quarter" idx="11"/>
          </p:nvPr>
        </p:nvSpPr>
        <p:spPr/>
        <p:txBody>
          <a:bodyPr rtlCol="0"/>
          <a:lstStyle/>
          <a:p>
            <a:pPr rtl="0"/>
            <a:r>
              <a:rPr lang="sl-SI" noProof="0" dirty="0"/>
              <a:t>Dodajte nogo</a:t>
            </a:r>
          </a:p>
        </p:txBody>
      </p:sp>
      <p:sp>
        <p:nvSpPr>
          <p:cNvPr id="5" name="Označba mesta za datum 4"/>
          <p:cNvSpPr>
            <a:spLocks noGrp="1"/>
          </p:cNvSpPr>
          <p:nvPr>
            <p:ph type="dt" sz="half" idx="10"/>
          </p:nvPr>
        </p:nvSpPr>
        <p:spPr/>
        <p:txBody>
          <a:bodyPr rtlCol="0"/>
          <a:lstStyle/>
          <a:p>
            <a:pPr rtl="0"/>
            <a:fld id="{F6BED24F-6FA0-42C8-AC70-9777984F2493}" type="datetime1">
              <a:rPr lang="sl-SI" noProof="0" smtClean="0"/>
              <a:t>20. 09. 2024</a:t>
            </a:fld>
            <a:endParaRPr lang="sl-SI" noProof="0" dirty="0"/>
          </a:p>
        </p:txBody>
      </p:sp>
      <p:sp>
        <p:nvSpPr>
          <p:cNvPr id="7" name="Označba mesta za številko diapozitiva 6"/>
          <p:cNvSpPr>
            <a:spLocks noGrp="1"/>
          </p:cNvSpPr>
          <p:nvPr>
            <p:ph type="sldNum" sz="quarter" idx="12"/>
          </p:nvPr>
        </p:nvSpPr>
        <p:spPr/>
        <p:txBody>
          <a:bodyPr rtlCol="0"/>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Pravokotnik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29" name="Pravokotnik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30" name="Pravokotnik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31" name="Pravokotnik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32" name="Pravokotnik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useBgFill="1">
        <p:nvSpPr>
          <p:cNvPr id="33" name="Zaobljeni pravokotnik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useBgFill="1">
        <p:nvSpPr>
          <p:cNvPr id="34" name="Zaobljeni pravokotnik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35" name="Pravokotnik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36" name="Pravokotnik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37" name="Pravokotnik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38" name="Pravokotnik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39" name="Pravokotnik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40" name="Pravokotnik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rtlCol="0" anchor="ctr"/>
          <a:lstStyle/>
          <a:p>
            <a:pPr algn="ctr" rtl="0" eaLnBrk="1" latinLnBrk="0" hangingPunct="1"/>
            <a:endParaRPr kumimoji="0" lang="sl-SI" sz="1800" noProof="0" dirty="0"/>
          </a:p>
        </p:txBody>
      </p:sp>
      <p:sp>
        <p:nvSpPr>
          <p:cNvPr id="22" name="Označba mesta za naslov 21"/>
          <p:cNvSpPr>
            <a:spLocks noGrp="1"/>
          </p:cNvSpPr>
          <p:nvPr>
            <p:ph type="title"/>
          </p:nvPr>
        </p:nvSpPr>
        <p:spPr>
          <a:xfrm>
            <a:off x="609600" y="1143000"/>
            <a:ext cx="10972800" cy="1066800"/>
          </a:xfrm>
          <a:prstGeom prst="rect">
            <a:avLst/>
          </a:prstGeom>
        </p:spPr>
        <p:txBody>
          <a:bodyPr vert="horz" rtlCol="0" anchor="ctr">
            <a:normAutofit/>
          </a:bodyPr>
          <a:lstStyle/>
          <a:p>
            <a:pPr rtl="0"/>
            <a:r>
              <a:rPr lang="sl-SI" noProof="0" dirty="0"/>
              <a:t>Uredite slog naslova matrice</a:t>
            </a:r>
          </a:p>
        </p:txBody>
      </p:sp>
      <p:sp>
        <p:nvSpPr>
          <p:cNvPr id="13" name="Označba mesta za besedilo 12"/>
          <p:cNvSpPr>
            <a:spLocks noGrp="1"/>
          </p:cNvSpPr>
          <p:nvPr>
            <p:ph type="body" idx="1"/>
          </p:nvPr>
        </p:nvSpPr>
        <p:spPr>
          <a:xfrm>
            <a:off x="609600" y="2249424"/>
            <a:ext cx="10972800" cy="4325112"/>
          </a:xfrm>
          <a:prstGeom prst="rect">
            <a:avLst/>
          </a:prstGeom>
        </p:spPr>
        <p:txBody>
          <a:bodyPr vert="horz" rtlCol="0">
            <a:normAutofit/>
          </a:bodyPr>
          <a:lstStyle/>
          <a:p>
            <a:pPr lvl="0" rtl="0"/>
            <a:r>
              <a:rPr lang="sl-SI" noProof="0" dirty="0"/>
              <a:t>Uredite sloge besedila matrice</a:t>
            </a:r>
          </a:p>
          <a:p>
            <a:pPr lvl="1" rtl="0"/>
            <a:r>
              <a:rPr lang="sl-SI" noProof="0" dirty="0"/>
              <a:t>Druga raven</a:t>
            </a:r>
          </a:p>
          <a:p>
            <a:pPr lvl="2" rtl="0"/>
            <a:r>
              <a:rPr lang="sl-SI" noProof="0" dirty="0"/>
              <a:t>Tretja raven</a:t>
            </a:r>
          </a:p>
          <a:p>
            <a:pPr lvl="3" rtl="0"/>
            <a:r>
              <a:rPr lang="sl-SI" noProof="0" dirty="0"/>
              <a:t>Četrta raven</a:t>
            </a:r>
          </a:p>
          <a:p>
            <a:pPr lvl="4" rtl="0"/>
            <a:r>
              <a:rPr lang="sl-SI" noProof="0" dirty="0"/>
              <a:t>Peta raven</a:t>
            </a:r>
          </a:p>
        </p:txBody>
      </p:sp>
      <p:sp>
        <p:nvSpPr>
          <p:cNvPr id="3" name="Označba mesta za nogo 2"/>
          <p:cNvSpPr>
            <a:spLocks noGrp="1"/>
          </p:cNvSpPr>
          <p:nvPr>
            <p:ph type="ftr" sz="quarter" idx="3"/>
          </p:nvPr>
        </p:nvSpPr>
        <p:spPr>
          <a:xfrm>
            <a:off x="7010400" y="612648"/>
            <a:ext cx="1767840" cy="457200"/>
          </a:xfrm>
          <a:prstGeom prst="rect">
            <a:avLst/>
          </a:prstGeom>
        </p:spPr>
        <p:txBody>
          <a:bodyPr vert="horz" rtlCol="0"/>
          <a:lstStyle>
            <a:lvl1pPr algn="r" eaLnBrk="1" latinLnBrk="0" hangingPunct="1">
              <a:defRPr kumimoji="0" sz="1100">
                <a:solidFill>
                  <a:schemeClr val="accent2">
                    <a:lumMod val="75000"/>
                  </a:schemeClr>
                </a:solidFill>
              </a:defRPr>
            </a:lvl1pPr>
          </a:lstStyle>
          <a:p>
            <a:pPr rtl="0"/>
            <a:r>
              <a:rPr lang="sl-SI" noProof="0" dirty="0"/>
              <a:t>Dodajte nogo</a:t>
            </a:r>
          </a:p>
        </p:txBody>
      </p:sp>
      <p:sp>
        <p:nvSpPr>
          <p:cNvPr id="14" name="Označba mesta za datum 13"/>
          <p:cNvSpPr>
            <a:spLocks noGrp="1"/>
          </p:cNvSpPr>
          <p:nvPr>
            <p:ph type="dt" sz="half" idx="2"/>
          </p:nvPr>
        </p:nvSpPr>
        <p:spPr>
          <a:xfrm>
            <a:off x="8782048" y="612648"/>
            <a:ext cx="1276352" cy="457200"/>
          </a:xfrm>
          <a:prstGeom prst="rect">
            <a:avLst/>
          </a:prstGeom>
        </p:spPr>
        <p:txBody>
          <a:bodyPr vert="horz" rtlCol="0"/>
          <a:lstStyle>
            <a:lvl1pPr algn="l" eaLnBrk="1" latinLnBrk="0" hangingPunct="1">
              <a:defRPr kumimoji="0" sz="1100">
                <a:solidFill>
                  <a:schemeClr val="accent2">
                    <a:lumMod val="75000"/>
                  </a:schemeClr>
                </a:solidFill>
              </a:defRPr>
            </a:lvl1pPr>
          </a:lstStyle>
          <a:p>
            <a:pPr rtl="0"/>
            <a:fld id="{3E60D7BA-A218-4DDC-BC93-F1F868909F1E}" type="datetime1">
              <a:rPr lang="sl-SI" noProof="0" smtClean="0"/>
              <a:t>20. 09. 2024</a:t>
            </a:fld>
            <a:endParaRPr lang="sl-SI" noProof="0" dirty="0"/>
          </a:p>
        </p:txBody>
      </p:sp>
      <p:sp>
        <p:nvSpPr>
          <p:cNvPr id="23" name="Označba mesta za številko diapozitiva 22"/>
          <p:cNvSpPr>
            <a:spLocks noGrp="1"/>
          </p:cNvSpPr>
          <p:nvPr>
            <p:ph type="sldNum" sz="quarter" idx="4"/>
          </p:nvPr>
        </p:nvSpPr>
        <p:spPr>
          <a:xfrm>
            <a:off x="10899648" y="2272"/>
            <a:ext cx="1016000" cy="365760"/>
          </a:xfrm>
          <a:prstGeom prst="rect">
            <a:avLst/>
          </a:prstGeom>
        </p:spPr>
        <p:txBody>
          <a:bodyPr vert="horz" rtlCol="0" anchor="b"/>
          <a:lstStyle>
            <a:lvl1pPr algn="r" eaLnBrk="1" latinLnBrk="0" hangingPunct="1">
              <a:defRPr kumimoji="0" sz="1800">
                <a:solidFill>
                  <a:srgbClr val="FFFFFF"/>
                </a:solidFill>
              </a:defRPr>
            </a:lvl1pPr>
          </a:lstStyle>
          <a:p>
            <a:pPr rtl="0"/>
            <a:fld id="{401CF334-2D5C-4859-84A6-CA7E6E43FAEB}" type="slidenum">
              <a:rPr lang="sl-SI" noProof="0" smtClean="0"/>
              <a:t>‹#›</a:t>
            </a:fld>
            <a:endParaRPr lang="sl-SI" noProof="0"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p:ext uri="{27BBF7A9-308A-43DC-89C8-2F10F3537804}">
      <p15:sldGuideLst xmlns:p15="http://schemas.microsoft.com/office/powerpoint/2012/main">
        <p15:guide id="0" orient="horz" pos="2160" userDrawn="1">
          <p15:clr>
            <a:srgbClr val="F26B43"/>
          </p15:clr>
        </p15:guide>
        <p15:guide id="1" pos="3840" userDrawn="1">
          <p15:clr>
            <a:srgbClr val="F26B43"/>
          </p15:clr>
        </p15:guide>
        <p15:guide id="2" orient="horz" pos="415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1.png"/><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4.png"/><Relationship Id="rId5" Type="http://schemas.openxmlformats.org/officeDocument/2006/relationships/hyperlink" Target="mailto:Referat@mlcljubljana.com" TargetMode="External"/><Relationship Id="rId4" Type="http://schemas.openxmlformats.org/officeDocument/2006/relationships/hyperlink" Target="https://www.mlcljubljana.co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rtlCol="0">
            <a:normAutofit fontScale="90000"/>
          </a:bodyPr>
          <a:lstStyle/>
          <a:p>
            <a:pPr rtl="0"/>
            <a:r>
              <a:rPr lang="sl-SI" sz="10700" dirty="0"/>
              <a:t>VIS </a:t>
            </a:r>
            <a:r>
              <a:rPr lang="sl-SI" dirty="0"/>
              <a:t>– kratka navodila študentom za uporabo </a:t>
            </a:r>
          </a:p>
        </p:txBody>
      </p:sp>
      <p:sp>
        <p:nvSpPr>
          <p:cNvPr id="3" name="Podnaslov 2"/>
          <p:cNvSpPr>
            <a:spLocks noGrp="1"/>
          </p:cNvSpPr>
          <p:nvPr>
            <p:ph type="subTitle" idx="1"/>
          </p:nvPr>
        </p:nvSpPr>
        <p:spPr>
          <a:xfrm>
            <a:off x="0" y="3899937"/>
            <a:ext cx="7213600" cy="2782965"/>
          </a:xfrm>
        </p:spPr>
        <p:txBody>
          <a:bodyPr rtlCol="0">
            <a:normAutofit/>
          </a:bodyPr>
          <a:lstStyle/>
          <a:p>
            <a:pPr rtl="0"/>
            <a:endParaRPr lang="sl-SI" dirty="0"/>
          </a:p>
          <a:p>
            <a:pPr rtl="0"/>
            <a:endParaRPr lang="sl-SI" dirty="0"/>
          </a:p>
          <a:p>
            <a:pPr rtl="0"/>
            <a:endParaRPr lang="sl-SI" dirty="0"/>
          </a:p>
          <a:p>
            <a:pPr rtl="0"/>
            <a:endParaRPr lang="sl-SI" dirty="0"/>
          </a:p>
          <a:p>
            <a:pPr rtl="0"/>
            <a:endParaRPr lang="sl-SI" sz="1200" dirty="0"/>
          </a:p>
          <a:p>
            <a:pPr rtl="0"/>
            <a:endParaRPr lang="sl-SI" sz="1200" dirty="0"/>
          </a:p>
          <a:p>
            <a:pPr rtl="0"/>
            <a:r>
              <a:rPr lang="sl-SI" sz="1200" dirty="0">
                <a:solidFill>
                  <a:schemeClr val="tx1"/>
                </a:solidFill>
              </a:rPr>
              <a:t>Pripravila: </a:t>
            </a:r>
          </a:p>
          <a:p>
            <a:pPr rtl="0"/>
            <a:r>
              <a:rPr lang="sl-SI" sz="1200" dirty="0">
                <a:solidFill>
                  <a:schemeClr val="tx1"/>
                </a:solidFill>
              </a:rPr>
              <a:t>Tinkara Arbi, univ. dipl. pravnica,</a:t>
            </a:r>
          </a:p>
          <a:p>
            <a:pPr rtl="0"/>
            <a:r>
              <a:rPr lang="sl-SI" sz="1200" dirty="0">
                <a:solidFill>
                  <a:schemeClr val="tx1"/>
                </a:solidFill>
              </a:rPr>
              <a:t>namestnik Tajnika MLC Ljubljana</a:t>
            </a:r>
          </a:p>
        </p:txBody>
      </p:sp>
      <p:pic>
        <p:nvPicPr>
          <p:cNvPr id="8" name="Slika 7">
            <a:extLst>
              <a:ext uri="{FF2B5EF4-FFF2-40B4-BE49-F238E27FC236}">
                <a16:creationId xmlns:a16="http://schemas.microsoft.com/office/drawing/2014/main" id="{6A3F61E9-E9D8-244E-55AF-3D752CAB4B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5630" y="4562525"/>
            <a:ext cx="1629507" cy="1873445"/>
          </a:xfrm>
          <a:prstGeom prst="rect">
            <a:avLst/>
          </a:prstGeom>
        </p:spPr>
      </p:pic>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6BE67B-44CE-DE92-65D8-925EF19DEC1F}"/>
              </a:ext>
            </a:extLst>
          </p:cNvPr>
          <p:cNvSpPr>
            <a:spLocks noGrp="1"/>
          </p:cNvSpPr>
          <p:nvPr>
            <p:ph type="title"/>
          </p:nvPr>
        </p:nvSpPr>
        <p:spPr>
          <a:xfrm>
            <a:off x="0" y="775098"/>
            <a:ext cx="11455940" cy="217123"/>
          </a:xfrm>
        </p:spPr>
        <p:txBody>
          <a:bodyPr>
            <a:normAutofit fontScale="90000"/>
          </a:bodyPr>
          <a:lstStyle/>
          <a:p>
            <a:r>
              <a:rPr lang="sl-SI" sz="1800" b="1" dirty="0">
                <a:solidFill>
                  <a:srgbClr val="000000"/>
                </a:solidFill>
                <a:latin typeface="+mn-lt"/>
              </a:rPr>
              <a:t>3.3 Prošnje </a:t>
            </a:r>
            <a:br>
              <a:rPr lang="sl-SI" sz="1800" b="1" i="0" u="none" strike="noStrike" baseline="0" dirty="0">
                <a:solidFill>
                  <a:srgbClr val="000000"/>
                </a:solidFill>
                <a:latin typeface="+mn-lt"/>
              </a:rPr>
            </a:br>
            <a:br>
              <a:rPr lang="sl-SI" sz="1800" b="0" i="0" u="none" strike="noStrike" baseline="0" dirty="0">
                <a:solidFill>
                  <a:srgbClr val="000000"/>
                </a:solidFill>
                <a:latin typeface="Cambria" panose="02040503050406030204" pitchFamily="18" charset="0"/>
              </a:rPr>
            </a:br>
            <a:endParaRPr lang="sl-SI" sz="1400" dirty="0">
              <a:latin typeface="+mn-lt"/>
            </a:endParaRPr>
          </a:p>
        </p:txBody>
      </p:sp>
      <p:sp>
        <p:nvSpPr>
          <p:cNvPr id="4" name="PoljeZBesedilom 3">
            <a:extLst>
              <a:ext uri="{FF2B5EF4-FFF2-40B4-BE49-F238E27FC236}">
                <a16:creationId xmlns:a16="http://schemas.microsoft.com/office/drawing/2014/main" id="{6165D4CA-D398-1B81-60E7-650FE7D2A87E}"/>
              </a:ext>
            </a:extLst>
          </p:cNvPr>
          <p:cNvSpPr txBox="1"/>
          <p:nvPr/>
        </p:nvSpPr>
        <p:spPr>
          <a:xfrm>
            <a:off x="0" y="1368486"/>
            <a:ext cx="11809379" cy="1631216"/>
          </a:xfrm>
          <a:prstGeom prst="rect">
            <a:avLst/>
          </a:prstGeom>
          <a:noFill/>
        </p:spPr>
        <p:txBody>
          <a:bodyPr wrap="square">
            <a:spAutoFit/>
          </a:bodyPr>
          <a:lstStyle/>
          <a:p>
            <a:endParaRPr lang="sl-SI" dirty="0"/>
          </a:p>
          <a:p>
            <a:endParaRPr lang="sl-SI" dirty="0"/>
          </a:p>
          <a:p>
            <a:endParaRPr lang="sl-SI" sz="1600" dirty="0"/>
          </a:p>
          <a:p>
            <a:endParaRPr lang="sl-SI" sz="1600" b="1" dirty="0"/>
          </a:p>
          <a:p>
            <a:endParaRPr lang="sl-SI" sz="1600" b="1" dirty="0"/>
          </a:p>
          <a:p>
            <a:endParaRPr lang="sl-SI" sz="1600" b="1" dirty="0"/>
          </a:p>
        </p:txBody>
      </p:sp>
      <p:sp>
        <p:nvSpPr>
          <p:cNvPr id="6" name="PoljeZBesedilom 5">
            <a:extLst>
              <a:ext uri="{FF2B5EF4-FFF2-40B4-BE49-F238E27FC236}">
                <a16:creationId xmlns:a16="http://schemas.microsoft.com/office/drawing/2014/main" id="{FC6E0086-C7D2-1E5D-5193-B6021218375B}"/>
              </a:ext>
            </a:extLst>
          </p:cNvPr>
          <p:cNvSpPr txBox="1"/>
          <p:nvPr/>
        </p:nvSpPr>
        <p:spPr>
          <a:xfrm>
            <a:off x="-3243" y="1368485"/>
            <a:ext cx="11809379" cy="1631216"/>
          </a:xfrm>
          <a:prstGeom prst="rect">
            <a:avLst/>
          </a:prstGeom>
          <a:noFill/>
        </p:spPr>
        <p:txBody>
          <a:bodyPr wrap="square">
            <a:spAutoFit/>
          </a:bodyPr>
          <a:lstStyle/>
          <a:p>
            <a:endParaRPr lang="sl-SI" dirty="0"/>
          </a:p>
          <a:p>
            <a:endParaRPr lang="sl-SI" dirty="0"/>
          </a:p>
          <a:p>
            <a:endParaRPr lang="sl-SI" sz="1600" dirty="0"/>
          </a:p>
          <a:p>
            <a:endParaRPr lang="sl-SI" sz="1600" b="1" dirty="0"/>
          </a:p>
          <a:p>
            <a:endParaRPr lang="sl-SI" sz="1600" b="1" dirty="0"/>
          </a:p>
          <a:p>
            <a:endParaRPr lang="sl-SI" sz="1600" b="1" dirty="0"/>
          </a:p>
        </p:txBody>
      </p:sp>
      <p:sp>
        <p:nvSpPr>
          <p:cNvPr id="10" name="PoljeZBesedilom 9">
            <a:extLst>
              <a:ext uri="{FF2B5EF4-FFF2-40B4-BE49-F238E27FC236}">
                <a16:creationId xmlns:a16="http://schemas.microsoft.com/office/drawing/2014/main" id="{0D89440B-7CAF-DE52-0F5C-975667B9E27D}"/>
              </a:ext>
            </a:extLst>
          </p:cNvPr>
          <p:cNvSpPr txBox="1"/>
          <p:nvPr/>
        </p:nvSpPr>
        <p:spPr>
          <a:xfrm>
            <a:off x="0" y="904672"/>
            <a:ext cx="11673191" cy="3293209"/>
          </a:xfrm>
          <a:prstGeom prst="rect">
            <a:avLst/>
          </a:prstGeom>
          <a:noFill/>
        </p:spPr>
        <p:txBody>
          <a:bodyPr wrap="square">
            <a:spAutoFit/>
          </a:bodyPr>
          <a:lstStyle/>
          <a:p>
            <a:r>
              <a:rPr lang="sl-SI" sz="1600" b="0" i="0" u="none" strike="noStrike" baseline="0" dirty="0">
                <a:solidFill>
                  <a:srgbClr val="000000"/>
                </a:solidFill>
              </a:rPr>
              <a:t>V levem meniju študent izbere rubriko »</a:t>
            </a:r>
            <a:r>
              <a:rPr lang="sl-SI" sz="1600" b="1" i="1" u="none" strike="noStrike" baseline="0" dirty="0">
                <a:solidFill>
                  <a:srgbClr val="000000"/>
                </a:solidFill>
              </a:rPr>
              <a:t>PROŠNJE</a:t>
            </a:r>
            <a:r>
              <a:rPr lang="sl-SI" sz="1600" b="0" i="0" u="none" strike="noStrike" baseline="0" dirty="0">
                <a:solidFill>
                  <a:srgbClr val="000000"/>
                </a:solidFill>
              </a:rPr>
              <a:t>«. </a:t>
            </a:r>
          </a:p>
          <a:p>
            <a:r>
              <a:rPr lang="sl-SI" sz="1600" b="0" i="0" u="none" strike="noStrike" baseline="0" dirty="0">
                <a:solidFill>
                  <a:srgbClr val="000000"/>
                </a:solidFill>
              </a:rPr>
              <a:t>Desno od teksta »</a:t>
            </a:r>
            <a:r>
              <a:rPr lang="sl-SI" sz="1600" b="1" i="1" u="none" strike="noStrike" baseline="0" dirty="0">
                <a:solidFill>
                  <a:srgbClr val="000000"/>
                </a:solidFill>
              </a:rPr>
              <a:t>Vnos prošnje</a:t>
            </a:r>
            <a:r>
              <a:rPr lang="sl-SI" sz="1600" b="0" i="0" u="none" strike="noStrike" baseline="0" dirty="0">
                <a:solidFill>
                  <a:srgbClr val="000000"/>
                </a:solidFill>
              </a:rPr>
              <a:t>« izberite ustrezen TIP prošnje iz izbornega menija in nato kliknite na gumb z dvema puščicama '&lt;&lt;' levo od teksta »</a:t>
            </a:r>
            <a:r>
              <a:rPr lang="sl-SI" sz="1600" b="1" i="1" u="none" strike="noStrike" baseline="0" dirty="0">
                <a:solidFill>
                  <a:srgbClr val="000000"/>
                </a:solidFill>
              </a:rPr>
              <a:t>Vnos prošnje</a:t>
            </a:r>
            <a:r>
              <a:rPr lang="sl-SI" sz="1600" b="0" i="0" u="none" strike="noStrike" baseline="0" dirty="0">
                <a:solidFill>
                  <a:srgbClr val="000000"/>
                </a:solidFill>
              </a:rPr>
              <a:t>« - s tem sprožite vnos prošnje.. Nato v ustrezna polja vnašate zahtevane podatke (npr. potrebno je podati utemeljitev in navesti priloge) in sledite spletnemu obrazcu do konca. </a:t>
            </a:r>
          </a:p>
          <a:p>
            <a:endParaRPr lang="sl-SI" sz="1600" b="0" i="0" u="none" strike="noStrike" baseline="0" dirty="0">
              <a:solidFill>
                <a:srgbClr val="000000"/>
              </a:solidFill>
            </a:endParaRPr>
          </a:p>
          <a:p>
            <a:r>
              <a:rPr lang="sl-SI" sz="1600" b="0" i="0" u="none" strike="noStrike" baseline="0" dirty="0">
                <a:solidFill>
                  <a:srgbClr val="000000"/>
                </a:solidFill>
              </a:rPr>
              <a:t>▪ S klikom na gumb »</a:t>
            </a:r>
            <a:r>
              <a:rPr lang="sl-SI" sz="1600" b="1" i="1" u="none" strike="noStrike" baseline="0" dirty="0">
                <a:solidFill>
                  <a:srgbClr val="000000"/>
                </a:solidFill>
              </a:rPr>
              <a:t>Oddaj in natisni prošnjo</a:t>
            </a:r>
            <a:r>
              <a:rPr lang="sl-SI" sz="1600" b="0" i="0" u="none" strike="noStrike" baseline="0" dirty="0">
                <a:solidFill>
                  <a:srgbClr val="000000"/>
                </a:solidFill>
              </a:rPr>
              <a:t>« se vloga posreduje v VIS in natisne. Preden ste prošnjo natisnili in odposlali, lahko besedilo prošnje še vedno popravite ali dopolnite s klikom na gumb “</a:t>
            </a:r>
            <a:r>
              <a:rPr lang="sl-SI" sz="1600" b="1" i="1" u="none" strike="noStrike" baseline="0" dirty="0">
                <a:solidFill>
                  <a:srgbClr val="000000"/>
                </a:solidFill>
              </a:rPr>
              <a:t>Urejanje prošnje ali pritožbe</a:t>
            </a:r>
            <a:r>
              <a:rPr lang="sl-SI" sz="1600" b="0" i="0" u="none" strike="noStrike" baseline="0" dirty="0">
                <a:solidFill>
                  <a:srgbClr val="000000"/>
                </a:solidFill>
              </a:rPr>
              <a:t>” in tu imate tudi možnost, da popravljeno prošnjo ponovno natisnete. Ko ste prošnjo podpisali in odposlali, je vsako spreminjanje te iste prošnje neveljavno. Vneseno prošnjo lahko na opciji »Urejanje prošnje ali pritožbe« tudi izbrišete, v kolikor ste se premislili in prošnje ne želite odposlati, vendar to le v primeru, če je še niste oddali ali odposlali. </a:t>
            </a:r>
          </a:p>
          <a:p>
            <a:r>
              <a:rPr lang="sl-SI" sz="1600" b="0" i="0" u="none" strike="noStrike" baseline="0" dirty="0">
                <a:solidFill>
                  <a:srgbClr val="000000"/>
                </a:solidFill>
              </a:rPr>
              <a:t>▪ Podpisano vlogo je potrebno poslati skupaj s prilogami in pridobljenimi zaznamki modula, če je to potrebno. </a:t>
            </a:r>
          </a:p>
          <a:p>
            <a:r>
              <a:rPr lang="sl-SI" sz="1600" b="0" i="0" u="none" strike="noStrike" baseline="0" dirty="0">
                <a:solidFill>
                  <a:srgbClr val="000000"/>
                </a:solidFill>
              </a:rPr>
              <a:t>▪ Prošnja gre v obravnavo šele, ko referat prejme podpisano pisno vlogo kandidata. </a:t>
            </a:r>
          </a:p>
          <a:p>
            <a:endParaRPr lang="sl-SI" sz="1600" b="0" i="0" u="none" strike="noStrike" baseline="0" dirty="0">
              <a:solidFill>
                <a:srgbClr val="000000"/>
              </a:solidFill>
            </a:endParaRPr>
          </a:p>
        </p:txBody>
      </p:sp>
      <p:pic>
        <p:nvPicPr>
          <p:cNvPr id="12" name="Slika 11">
            <a:extLst>
              <a:ext uri="{FF2B5EF4-FFF2-40B4-BE49-F238E27FC236}">
                <a16:creationId xmlns:a16="http://schemas.microsoft.com/office/drawing/2014/main" id="{45AEF4C4-DF33-71AC-4D88-7D637EC5BA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9404" y="4055791"/>
            <a:ext cx="11673192" cy="2573249"/>
          </a:xfrm>
          <a:prstGeom prst="rect">
            <a:avLst/>
          </a:prstGeom>
        </p:spPr>
      </p:pic>
    </p:spTree>
    <p:extLst>
      <p:ext uri="{BB962C8B-B14F-4D97-AF65-F5344CB8AC3E}">
        <p14:creationId xmlns:p14="http://schemas.microsoft.com/office/powerpoint/2010/main" val="38509465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6BE67B-44CE-DE92-65D8-925EF19DEC1F}"/>
              </a:ext>
            </a:extLst>
          </p:cNvPr>
          <p:cNvSpPr>
            <a:spLocks noGrp="1"/>
          </p:cNvSpPr>
          <p:nvPr>
            <p:ph type="title"/>
          </p:nvPr>
        </p:nvSpPr>
        <p:spPr>
          <a:xfrm>
            <a:off x="0" y="775098"/>
            <a:ext cx="11455940" cy="217123"/>
          </a:xfrm>
        </p:spPr>
        <p:txBody>
          <a:bodyPr>
            <a:normAutofit fontScale="90000"/>
          </a:bodyPr>
          <a:lstStyle/>
          <a:p>
            <a:r>
              <a:rPr lang="sl-SI" sz="1800" b="1" dirty="0">
                <a:solidFill>
                  <a:srgbClr val="000000"/>
                </a:solidFill>
                <a:latin typeface="+mn-lt"/>
              </a:rPr>
              <a:t>[Prošnje] </a:t>
            </a:r>
            <a:br>
              <a:rPr lang="sl-SI" sz="1800" b="1" i="0" u="none" strike="noStrike" baseline="0" dirty="0">
                <a:solidFill>
                  <a:srgbClr val="000000"/>
                </a:solidFill>
                <a:latin typeface="+mn-lt"/>
              </a:rPr>
            </a:br>
            <a:br>
              <a:rPr lang="sl-SI" sz="1800" b="0" i="0" u="none" strike="noStrike" baseline="0" dirty="0">
                <a:solidFill>
                  <a:srgbClr val="000000"/>
                </a:solidFill>
                <a:latin typeface="Cambria" panose="02040503050406030204" pitchFamily="18" charset="0"/>
              </a:rPr>
            </a:br>
            <a:endParaRPr lang="sl-SI" sz="1400" dirty="0">
              <a:latin typeface="+mn-lt"/>
            </a:endParaRPr>
          </a:p>
        </p:txBody>
      </p:sp>
      <p:sp>
        <p:nvSpPr>
          <p:cNvPr id="4" name="PoljeZBesedilom 3">
            <a:extLst>
              <a:ext uri="{FF2B5EF4-FFF2-40B4-BE49-F238E27FC236}">
                <a16:creationId xmlns:a16="http://schemas.microsoft.com/office/drawing/2014/main" id="{6165D4CA-D398-1B81-60E7-650FE7D2A87E}"/>
              </a:ext>
            </a:extLst>
          </p:cNvPr>
          <p:cNvSpPr txBox="1"/>
          <p:nvPr/>
        </p:nvSpPr>
        <p:spPr>
          <a:xfrm>
            <a:off x="0" y="1368486"/>
            <a:ext cx="11809379" cy="1631216"/>
          </a:xfrm>
          <a:prstGeom prst="rect">
            <a:avLst/>
          </a:prstGeom>
          <a:noFill/>
        </p:spPr>
        <p:txBody>
          <a:bodyPr wrap="square">
            <a:spAutoFit/>
          </a:bodyPr>
          <a:lstStyle/>
          <a:p>
            <a:endParaRPr lang="sl-SI" dirty="0"/>
          </a:p>
          <a:p>
            <a:endParaRPr lang="sl-SI" dirty="0"/>
          </a:p>
          <a:p>
            <a:endParaRPr lang="sl-SI" sz="1600" dirty="0"/>
          </a:p>
          <a:p>
            <a:endParaRPr lang="sl-SI" sz="1600" b="1" dirty="0"/>
          </a:p>
          <a:p>
            <a:endParaRPr lang="sl-SI" sz="1600" b="1" dirty="0"/>
          </a:p>
          <a:p>
            <a:endParaRPr lang="sl-SI" sz="1600" b="1" dirty="0"/>
          </a:p>
        </p:txBody>
      </p:sp>
      <p:sp>
        <p:nvSpPr>
          <p:cNvPr id="6" name="PoljeZBesedilom 5">
            <a:extLst>
              <a:ext uri="{FF2B5EF4-FFF2-40B4-BE49-F238E27FC236}">
                <a16:creationId xmlns:a16="http://schemas.microsoft.com/office/drawing/2014/main" id="{FC6E0086-C7D2-1E5D-5193-B6021218375B}"/>
              </a:ext>
            </a:extLst>
          </p:cNvPr>
          <p:cNvSpPr txBox="1"/>
          <p:nvPr/>
        </p:nvSpPr>
        <p:spPr>
          <a:xfrm>
            <a:off x="-3243" y="1368485"/>
            <a:ext cx="11809379" cy="1631216"/>
          </a:xfrm>
          <a:prstGeom prst="rect">
            <a:avLst/>
          </a:prstGeom>
          <a:noFill/>
        </p:spPr>
        <p:txBody>
          <a:bodyPr wrap="square">
            <a:spAutoFit/>
          </a:bodyPr>
          <a:lstStyle/>
          <a:p>
            <a:endParaRPr lang="sl-SI" dirty="0"/>
          </a:p>
          <a:p>
            <a:endParaRPr lang="sl-SI" dirty="0"/>
          </a:p>
          <a:p>
            <a:endParaRPr lang="sl-SI" sz="1600" dirty="0"/>
          </a:p>
          <a:p>
            <a:endParaRPr lang="sl-SI" sz="1600" b="1" dirty="0"/>
          </a:p>
          <a:p>
            <a:endParaRPr lang="sl-SI" sz="1600" b="1" dirty="0"/>
          </a:p>
          <a:p>
            <a:endParaRPr lang="sl-SI" sz="1600" b="1" dirty="0"/>
          </a:p>
        </p:txBody>
      </p:sp>
      <p:sp>
        <p:nvSpPr>
          <p:cNvPr id="10" name="PoljeZBesedilom 9">
            <a:extLst>
              <a:ext uri="{FF2B5EF4-FFF2-40B4-BE49-F238E27FC236}">
                <a16:creationId xmlns:a16="http://schemas.microsoft.com/office/drawing/2014/main" id="{0D89440B-7CAF-DE52-0F5C-975667B9E27D}"/>
              </a:ext>
            </a:extLst>
          </p:cNvPr>
          <p:cNvSpPr txBox="1"/>
          <p:nvPr/>
        </p:nvSpPr>
        <p:spPr>
          <a:xfrm>
            <a:off x="0" y="904672"/>
            <a:ext cx="11673191" cy="4031873"/>
          </a:xfrm>
          <a:prstGeom prst="rect">
            <a:avLst/>
          </a:prstGeom>
          <a:noFill/>
        </p:spPr>
        <p:txBody>
          <a:bodyPr wrap="square">
            <a:spAutoFit/>
          </a:bodyPr>
          <a:lstStyle/>
          <a:p>
            <a:r>
              <a:rPr lang="sl-SI" sz="1600" b="0" i="0" u="none" strike="noStrike" baseline="0" dirty="0">
                <a:solidFill>
                  <a:srgbClr val="000000"/>
                </a:solidFill>
              </a:rPr>
              <a:t>Prošnje opremite z ustreznimi dokazili o argumentih, navedenih v vlogi (npr. zdravniško potrdilo, dokazilo o starševstvu, potrdilo Centra za socialno delo, potrdilo o opravljenih izpitih in potrjen učni načrt za posamezen predmet (za priznanje izpita) itd.). Če navedb v svoji prošnji ne morete podpreti z uradnimi potrdili, vendar menite, da imate za prošnjo utemeljene razloge, te razloge čim bolj izčrpno opišite. </a:t>
            </a:r>
          </a:p>
          <a:p>
            <a:endParaRPr lang="sl-SI" sz="1600" b="0" i="0" u="none" strike="noStrike" baseline="0" dirty="0">
              <a:solidFill>
                <a:srgbClr val="000000"/>
              </a:solidFill>
            </a:endParaRPr>
          </a:p>
          <a:p>
            <a:r>
              <a:rPr lang="sl-SI" sz="1600" b="0" i="0" u="none" strike="noStrike" baseline="0" dirty="0">
                <a:solidFill>
                  <a:srgbClr val="000000"/>
                </a:solidFill>
              </a:rPr>
              <a:t>Posamezne faze reševanja prošnje lahko spremljate preko študentskega informacijskega sistema v meniju »</a:t>
            </a:r>
            <a:r>
              <a:rPr lang="sl-SI" sz="1600" b="1" i="1" u="none" strike="noStrike" baseline="0" dirty="0">
                <a:solidFill>
                  <a:srgbClr val="000000"/>
                </a:solidFill>
              </a:rPr>
              <a:t>Pregled prošenj</a:t>
            </a:r>
            <a:r>
              <a:rPr lang="sl-SI" sz="1600" b="0" i="0" u="none" strike="noStrike" baseline="0" dirty="0">
                <a:solidFill>
                  <a:srgbClr val="000000"/>
                </a:solidFill>
              </a:rPr>
              <a:t>« v rubriki »status«. </a:t>
            </a:r>
          </a:p>
          <a:p>
            <a:r>
              <a:rPr lang="sl-SI" sz="1600" b="0" i="0" u="none" strike="noStrike" baseline="0" dirty="0">
                <a:solidFill>
                  <a:srgbClr val="000000"/>
                </a:solidFill>
              </a:rPr>
              <a:t>Z izbiro te možnosti lahko pregledujete stanje vaše oddane prošnje. Pri tem se stanja spreminjajo iz: </a:t>
            </a:r>
          </a:p>
          <a:p>
            <a:endParaRPr lang="sl-SI" sz="1600" dirty="0">
              <a:solidFill>
                <a:srgbClr val="000000"/>
              </a:solidFill>
            </a:endParaRPr>
          </a:p>
          <a:p>
            <a:pPr marL="285750" indent="-285750">
              <a:buFont typeface="Arial" panose="020B0604020202020204" pitchFamily="34" charset="0"/>
              <a:buChar char="•"/>
            </a:pPr>
            <a:r>
              <a:rPr lang="sl-SI" sz="1600" b="0" i="0" u="none" strike="noStrike" baseline="0" dirty="0">
                <a:solidFill>
                  <a:srgbClr val="000000"/>
                </a:solidFill>
              </a:rPr>
              <a:t>»</a:t>
            </a:r>
            <a:r>
              <a:rPr lang="sl-SI" sz="1600" b="1" i="1" u="none" strike="noStrike" baseline="0" dirty="0">
                <a:solidFill>
                  <a:srgbClr val="000000"/>
                </a:solidFill>
              </a:rPr>
              <a:t>Predlagan</a:t>
            </a:r>
            <a:r>
              <a:rPr lang="sl-SI" sz="1600" b="0" i="0" u="none" strike="noStrike" baseline="0" dirty="0">
                <a:solidFill>
                  <a:srgbClr val="000000"/>
                </a:solidFill>
              </a:rPr>
              <a:t>« – prošnjo ste vnesli, referat pa je še ni prejel. </a:t>
            </a:r>
          </a:p>
          <a:p>
            <a:pPr marL="285750" indent="-285750">
              <a:buFont typeface="Arial" panose="020B0604020202020204" pitchFamily="34" charset="0"/>
              <a:buChar char="•"/>
            </a:pPr>
            <a:r>
              <a:rPr lang="sl-SI" sz="1600" b="0" i="0" u="none" strike="noStrike" baseline="0" dirty="0">
                <a:solidFill>
                  <a:srgbClr val="000000"/>
                </a:solidFill>
              </a:rPr>
              <a:t>»</a:t>
            </a:r>
            <a:r>
              <a:rPr lang="sl-SI" sz="1600" b="1" i="1" u="none" strike="noStrike" baseline="0" dirty="0">
                <a:solidFill>
                  <a:srgbClr val="000000"/>
                </a:solidFill>
              </a:rPr>
              <a:t>Sprejet</a:t>
            </a:r>
            <a:r>
              <a:rPr lang="sl-SI" sz="1600" b="0" i="0" u="none" strike="noStrike" baseline="0" dirty="0">
                <a:solidFill>
                  <a:srgbClr val="000000"/>
                </a:solidFill>
              </a:rPr>
              <a:t>« – prošnjo je referat sprejel in čaka na obravnavo. V kolikor referat ugotovi pomanjkljivosti pri prejeti prošnji, boste v polju Opombe o njih obveščeni. </a:t>
            </a:r>
          </a:p>
          <a:p>
            <a:pPr marL="285750" indent="-285750">
              <a:buFont typeface="Arial" panose="020B0604020202020204" pitchFamily="34" charset="0"/>
              <a:buChar char="•"/>
            </a:pPr>
            <a:r>
              <a:rPr lang="sl-SI" sz="1600" b="0" i="0" u="none" strike="noStrike" baseline="0" dirty="0">
                <a:solidFill>
                  <a:srgbClr val="000000"/>
                </a:solidFill>
              </a:rPr>
              <a:t>»</a:t>
            </a:r>
            <a:r>
              <a:rPr lang="sl-SI" sz="1600" b="1" i="1" u="none" strike="noStrike" baseline="0" dirty="0">
                <a:solidFill>
                  <a:srgbClr val="000000"/>
                </a:solidFill>
              </a:rPr>
              <a:t>Zaključen</a:t>
            </a:r>
            <a:r>
              <a:rPr lang="sl-SI" sz="1600" b="0" i="0" u="none" strike="noStrike" baseline="0" dirty="0">
                <a:solidFill>
                  <a:srgbClr val="000000"/>
                </a:solidFill>
              </a:rPr>
              <a:t>« – prošnja je bila obravnavana, sprejet je bil sklep. Z izbiro gumba pred vrstico se vam izpiše datum obravnave in sprejet sklep. </a:t>
            </a:r>
          </a:p>
          <a:p>
            <a:endParaRPr lang="sl-SI" sz="1600" b="0" i="0" u="none" strike="noStrike" baseline="0" dirty="0">
              <a:solidFill>
                <a:srgbClr val="000000"/>
              </a:solidFill>
            </a:endParaRPr>
          </a:p>
          <a:p>
            <a:r>
              <a:rPr lang="sl-SI" sz="1600" b="0" i="0" u="none" strike="noStrike" baseline="0" dirty="0">
                <a:solidFill>
                  <a:srgbClr val="000000"/>
                </a:solidFill>
              </a:rPr>
              <a:t>V kolikor na izpisu prošnje ugotovite, da ste pri vnosu prošnje pozabili ali napačno vnesli kakšen podatek lahko z izbiro možnosti »</a:t>
            </a:r>
            <a:r>
              <a:rPr lang="sl-SI" sz="1600" b="1" i="1" u="none" strike="noStrike" baseline="0" dirty="0">
                <a:solidFill>
                  <a:srgbClr val="000000"/>
                </a:solidFill>
              </a:rPr>
              <a:t>Urejanje prošnje ali pritožbe</a:t>
            </a:r>
            <a:r>
              <a:rPr lang="sl-SI" sz="1600" b="0" i="0" u="none" strike="noStrike" baseline="0" dirty="0">
                <a:solidFill>
                  <a:srgbClr val="000000"/>
                </a:solidFill>
              </a:rPr>
              <a:t>« že vneseno prošnjo popravite. Popravek je možen, dokler prošnje ne posredujete referatu. </a:t>
            </a:r>
            <a:endParaRPr lang="sl-SI" sz="1600" dirty="0"/>
          </a:p>
        </p:txBody>
      </p:sp>
    </p:spTree>
    <p:extLst>
      <p:ext uri="{BB962C8B-B14F-4D97-AF65-F5344CB8AC3E}">
        <p14:creationId xmlns:p14="http://schemas.microsoft.com/office/powerpoint/2010/main" val="2131317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6BE67B-44CE-DE92-65D8-925EF19DEC1F}"/>
              </a:ext>
            </a:extLst>
          </p:cNvPr>
          <p:cNvSpPr>
            <a:spLocks noGrp="1"/>
          </p:cNvSpPr>
          <p:nvPr>
            <p:ph type="title"/>
          </p:nvPr>
        </p:nvSpPr>
        <p:spPr>
          <a:xfrm>
            <a:off x="0" y="775098"/>
            <a:ext cx="11455940" cy="217123"/>
          </a:xfrm>
        </p:spPr>
        <p:txBody>
          <a:bodyPr>
            <a:normAutofit fontScale="90000"/>
          </a:bodyPr>
          <a:lstStyle/>
          <a:p>
            <a:r>
              <a:rPr lang="sl-SI" sz="1800" b="1" dirty="0">
                <a:solidFill>
                  <a:srgbClr val="000000"/>
                </a:solidFill>
                <a:latin typeface="+mn-lt"/>
              </a:rPr>
              <a:t>3.4 Ankete </a:t>
            </a:r>
            <a:br>
              <a:rPr lang="sl-SI" sz="1800" b="1" i="0" u="none" strike="noStrike" baseline="0" dirty="0">
                <a:solidFill>
                  <a:srgbClr val="000000"/>
                </a:solidFill>
                <a:latin typeface="+mn-lt"/>
              </a:rPr>
            </a:br>
            <a:br>
              <a:rPr lang="sl-SI" sz="1800" b="0" i="0" u="none" strike="noStrike" baseline="0" dirty="0">
                <a:solidFill>
                  <a:srgbClr val="000000"/>
                </a:solidFill>
                <a:latin typeface="Cambria" panose="02040503050406030204" pitchFamily="18" charset="0"/>
              </a:rPr>
            </a:br>
            <a:endParaRPr lang="sl-SI" sz="1400" dirty="0">
              <a:latin typeface="+mn-lt"/>
            </a:endParaRPr>
          </a:p>
        </p:txBody>
      </p:sp>
      <p:sp>
        <p:nvSpPr>
          <p:cNvPr id="4" name="PoljeZBesedilom 3">
            <a:extLst>
              <a:ext uri="{FF2B5EF4-FFF2-40B4-BE49-F238E27FC236}">
                <a16:creationId xmlns:a16="http://schemas.microsoft.com/office/drawing/2014/main" id="{6165D4CA-D398-1B81-60E7-650FE7D2A87E}"/>
              </a:ext>
            </a:extLst>
          </p:cNvPr>
          <p:cNvSpPr txBox="1"/>
          <p:nvPr/>
        </p:nvSpPr>
        <p:spPr>
          <a:xfrm>
            <a:off x="0" y="1368486"/>
            <a:ext cx="11809379" cy="1631216"/>
          </a:xfrm>
          <a:prstGeom prst="rect">
            <a:avLst/>
          </a:prstGeom>
          <a:noFill/>
        </p:spPr>
        <p:txBody>
          <a:bodyPr wrap="square">
            <a:spAutoFit/>
          </a:bodyPr>
          <a:lstStyle/>
          <a:p>
            <a:endParaRPr lang="sl-SI" dirty="0"/>
          </a:p>
          <a:p>
            <a:endParaRPr lang="sl-SI" dirty="0"/>
          </a:p>
          <a:p>
            <a:endParaRPr lang="sl-SI" sz="1600" dirty="0"/>
          </a:p>
          <a:p>
            <a:endParaRPr lang="sl-SI" sz="1600" b="1" dirty="0"/>
          </a:p>
          <a:p>
            <a:endParaRPr lang="sl-SI" sz="1600" b="1" dirty="0"/>
          </a:p>
          <a:p>
            <a:endParaRPr lang="sl-SI" sz="1600" b="1" dirty="0"/>
          </a:p>
        </p:txBody>
      </p:sp>
      <p:sp>
        <p:nvSpPr>
          <p:cNvPr id="10" name="PoljeZBesedilom 9">
            <a:extLst>
              <a:ext uri="{FF2B5EF4-FFF2-40B4-BE49-F238E27FC236}">
                <a16:creationId xmlns:a16="http://schemas.microsoft.com/office/drawing/2014/main" id="{0D89440B-7CAF-DE52-0F5C-975667B9E27D}"/>
              </a:ext>
            </a:extLst>
          </p:cNvPr>
          <p:cNvSpPr txBox="1"/>
          <p:nvPr/>
        </p:nvSpPr>
        <p:spPr>
          <a:xfrm>
            <a:off x="0" y="941668"/>
            <a:ext cx="11712102" cy="3046988"/>
          </a:xfrm>
          <a:prstGeom prst="rect">
            <a:avLst/>
          </a:prstGeom>
          <a:noFill/>
        </p:spPr>
        <p:txBody>
          <a:bodyPr wrap="square">
            <a:spAutoFit/>
          </a:bodyPr>
          <a:lstStyle/>
          <a:p>
            <a:r>
              <a:rPr lang="sl-SI" sz="1600" dirty="0"/>
              <a:t>S študijskim letom 2024/2025 smo uvedli obvezne ankete pred prijavo na prvi izpitni rok.</a:t>
            </a:r>
            <a:r>
              <a:rPr lang="pl-PL" sz="1600" b="0" i="0" u="none" strike="noStrike" baseline="0" dirty="0">
                <a:solidFill>
                  <a:srgbClr val="000000"/>
                </a:solidFill>
                <a:latin typeface="Calibri" panose="020F0502020204030204" pitchFamily="34" charset="0"/>
              </a:rPr>
              <a:t> Pogoj za prijavo na izpit je izpolnitev ankete za posamezni predmet. </a:t>
            </a:r>
          </a:p>
          <a:p>
            <a:endParaRPr lang="pl-PL" sz="1600" dirty="0">
              <a:solidFill>
                <a:srgbClr val="000000"/>
              </a:solidFill>
              <a:latin typeface="Calibri" panose="020F0502020204030204" pitchFamily="34" charset="0"/>
            </a:endParaRPr>
          </a:p>
          <a:p>
            <a:r>
              <a:rPr lang="pl-PL" sz="1600" dirty="0">
                <a:solidFill>
                  <a:srgbClr val="000000"/>
                </a:solidFill>
                <a:latin typeface="Calibri" panose="020F0502020204030204" pitchFamily="34" charset="0"/>
              </a:rPr>
              <a:t>V meniju levo najdete rubriko </a:t>
            </a:r>
            <a:r>
              <a:rPr lang="sl-SI" sz="1600" b="0" i="0" u="none" strike="noStrike" baseline="0" dirty="0">
                <a:solidFill>
                  <a:srgbClr val="000000"/>
                </a:solidFill>
              </a:rPr>
              <a:t>»</a:t>
            </a:r>
            <a:r>
              <a:rPr lang="pl-PL" sz="1600" dirty="0">
                <a:solidFill>
                  <a:srgbClr val="000000"/>
                </a:solidFill>
                <a:latin typeface="Calibri" panose="020F0502020204030204" pitchFamily="34" charset="0"/>
              </a:rPr>
              <a:t>Ankete</a:t>
            </a:r>
            <a:r>
              <a:rPr lang="sl-SI" sz="1600" b="0" i="0" u="none" strike="noStrike" baseline="0" dirty="0">
                <a:solidFill>
                  <a:srgbClr val="000000"/>
                </a:solidFill>
              </a:rPr>
              <a:t>«.  Pod izbiro predmeta se vam bodo pokazale razpoložljive ankete za posamezni predmet:</a:t>
            </a:r>
          </a:p>
          <a:p>
            <a:endParaRPr lang="sl-SI" sz="1600" dirty="0">
              <a:solidFill>
                <a:srgbClr val="000000"/>
              </a:solidFill>
            </a:endParaRPr>
          </a:p>
          <a:p>
            <a:endParaRPr lang="sl-SI" sz="1600" dirty="0"/>
          </a:p>
          <a:p>
            <a:endParaRPr lang="sl-SI" sz="1600" dirty="0"/>
          </a:p>
          <a:p>
            <a:endParaRPr lang="sl-SI" sz="1600" dirty="0"/>
          </a:p>
          <a:p>
            <a:endParaRPr lang="sl-SI" sz="1600" dirty="0"/>
          </a:p>
          <a:p>
            <a:endParaRPr lang="sl-SI" sz="1600" dirty="0"/>
          </a:p>
          <a:p>
            <a:endParaRPr lang="sl-SI" sz="1600" dirty="0"/>
          </a:p>
          <a:p>
            <a:r>
              <a:rPr lang="sl-SI" sz="1600" dirty="0"/>
              <a:t> </a:t>
            </a:r>
          </a:p>
        </p:txBody>
      </p:sp>
      <p:pic>
        <p:nvPicPr>
          <p:cNvPr id="5" name="Slika 4">
            <a:extLst>
              <a:ext uri="{FF2B5EF4-FFF2-40B4-BE49-F238E27FC236}">
                <a16:creationId xmlns:a16="http://schemas.microsoft.com/office/drawing/2014/main" id="{513D1C47-4026-FDFA-4040-C3150CBEECE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5657" y="2257560"/>
            <a:ext cx="3692156" cy="3231953"/>
          </a:xfrm>
          <a:prstGeom prst="rect">
            <a:avLst/>
          </a:prstGeom>
        </p:spPr>
      </p:pic>
      <p:pic>
        <p:nvPicPr>
          <p:cNvPr id="8" name="Slika 7">
            <a:extLst>
              <a:ext uri="{FF2B5EF4-FFF2-40B4-BE49-F238E27FC236}">
                <a16:creationId xmlns:a16="http://schemas.microsoft.com/office/drawing/2014/main" id="{FA0D3E60-E9A2-36E9-C2F1-A095248506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32826" y="2287662"/>
            <a:ext cx="8959174" cy="4415165"/>
          </a:xfrm>
          <a:prstGeom prst="rect">
            <a:avLst/>
          </a:prstGeom>
        </p:spPr>
      </p:pic>
    </p:spTree>
    <p:extLst>
      <p:ext uri="{BB962C8B-B14F-4D97-AF65-F5344CB8AC3E}">
        <p14:creationId xmlns:p14="http://schemas.microsoft.com/office/powerpoint/2010/main" val="15772141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6BE67B-44CE-DE92-65D8-925EF19DEC1F}"/>
              </a:ext>
            </a:extLst>
          </p:cNvPr>
          <p:cNvSpPr>
            <a:spLocks noGrp="1"/>
          </p:cNvSpPr>
          <p:nvPr>
            <p:ph type="title"/>
          </p:nvPr>
        </p:nvSpPr>
        <p:spPr>
          <a:xfrm>
            <a:off x="0" y="775098"/>
            <a:ext cx="11455940" cy="217123"/>
          </a:xfrm>
        </p:spPr>
        <p:txBody>
          <a:bodyPr>
            <a:normAutofit fontScale="90000"/>
          </a:bodyPr>
          <a:lstStyle/>
          <a:p>
            <a:r>
              <a:rPr lang="sl-SI" sz="1800" b="1" dirty="0">
                <a:solidFill>
                  <a:srgbClr val="000000"/>
                </a:solidFill>
                <a:latin typeface="+mn-lt"/>
              </a:rPr>
              <a:t>[Ankete] </a:t>
            </a:r>
            <a:br>
              <a:rPr lang="sl-SI" sz="1800" b="1" i="0" u="none" strike="noStrike" baseline="0" dirty="0">
                <a:solidFill>
                  <a:srgbClr val="000000"/>
                </a:solidFill>
                <a:latin typeface="+mn-lt"/>
              </a:rPr>
            </a:br>
            <a:br>
              <a:rPr lang="sl-SI" sz="1800" b="0" i="0" u="none" strike="noStrike" baseline="0" dirty="0">
                <a:solidFill>
                  <a:srgbClr val="000000"/>
                </a:solidFill>
                <a:latin typeface="Cambria" panose="02040503050406030204" pitchFamily="18" charset="0"/>
              </a:rPr>
            </a:br>
            <a:endParaRPr lang="sl-SI" sz="1400" dirty="0">
              <a:latin typeface="+mn-lt"/>
            </a:endParaRPr>
          </a:p>
        </p:txBody>
      </p:sp>
      <p:sp>
        <p:nvSpPr>
          <p:cNvPr id="4" name="PoljeZBesedilom 3">
            <a:extLst>
              <a:ext uri="{FF2B5EF4-FFF2-40B4-BE49-F238E27FC236}">
                <a16:creationId xmlns:a16="http://schemas.microsoft.com/office/drawing/2014/main" id="{6165D4CA-D398-1B81-60E7-650FE7D2A87E}"/>
              </a:ext>
            </a:extLst>
          </p:cNvPr>
          <p:cNvSpPr txBox="1"/>
          <p:nvPr/>
        </p:nvSpPr>
        <p:spPr>
          <a:xfrm>
            <a:off x="98818" y="1141249"/>
            <a:ext cx="3831156" cy="2308324"/>
          </a:xfrm>
          <a:prstGeom prst="rect">
            <a:avLst/>
          </a:prstGeom>
          <a:noFill/>
        </p:spPr>
        <p:txBody>
          <a:bodyPr wrap="square">
            <a:spAutoFit/>
          </a:bodyPr>
          <a:lstStyle/>
          <a:p>
            <a:r>
              <a:rPr lang="sl-SI" sz="1600" dirty="0"/>
              <a:t>Ko je anketa zaključena s klikom na gumb </a:t>
            </a:r>
            <a:r>
              <a:rPr lang="sl-SI" sz="1600" b="0" i="0" u="none" strike="noStrike" baseline="0" dirty="0">
                <a:solidFill>
                  <a:srgbClr val="000000"/>
                </a:solidFill>
              </a:rPr>
              <a:t>»</a:t>
            </a:r>
            <a:r>
              <a:rPr lang="sl-SI" sz="1600" b="1" i="1" dirty="0"/>
              <a:t>Oddaj anketo</a:t>
            </a:r>
            <a:r>
              <a:rPr lang="sl-SI" sz="1600" b="0" i="0" u="none" strike="noStrike" baseline="0" dirty="0">
                <a:solidFill>
                  <a:srgbClr val="000000"/>
                </a:solidFill>
              </a:rPr>
              <a:t>« zaključite izpolnjevanje. V kolikor anketa ni izpolnjena v celoti oziroma je izpolnjena pomanjkljivo, vam sistem javi, da je anketa nepopolna. </a:t>
            </a:r>
            <a:r>
              <a:rPr lang="sl-SI" sz="1600" dirty="0">
                <a:solidFill>
                  <a:srgbClr val="000000"/>
                </a:solidFill>
              </a:rPr>
              <a:t>Bodite pozorni na to, da odkljukate vsa vprašanja in da izpolnite tudi vprašanja, kjer so potrebni vaši samostojni odgovori (običajno so to zadnja tri vprašanja na koncu ankete). </a:t>
            </a:r>
            <a:endParaRPr lang="sl-SI" sz="1600" dirty="0"/>
          </a:p>
        </p:txBody>
      </p:sp>
      <p:pic>
        <p:nvPicPr>
          <p:cNvPr id="6" name="Slika 5">
            <a:extLst>
              <a:ext uri="{FF2B5EF4-FFF2-40B4-BE49-F238E27FC236}">
                <a16:creationId xmlns:a16="http://schemas.microsoft.com/office/drawing/2014/main" id="{0E50E967-99E6-CFE8-A59C-49D9EB980E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88859" y="1479803"/>
            <a:ext cx="8004323" cy="5128413"/>
          </a:xfrm>
          <a:prstGeom prst="rect">
            <a:avLst/>
          </a:prstGeom>
        </p:spPr>
      </p:pic>
    </p:spTree>
    <p:extLst>
      <p:ext uri="{BB962C8B-B14F-4D97-AF65-F5344CB8AC3E}">
        <p14:creationId xmlns:p14="http://schemas.microsoft.com/office/powerpoint/2010/main" val="19259683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CC7AA73-061B-CEA2-4383-D71BADD37CDB}"/>
              </a:ext>
            </a:extLst>
          </p:cNvPr>
          <p:cNvSpPr>
            <a:spLocks noGrp="1"/>
          </p:cNvSpPr>
          <p:nvPr>
            <p:ph type="title"/>
          </p:nvPr>
        </p:nvSpPr>
        <p:spPr>
          <a:xfrm>
            <a:off x="181583" y="607979"/>
            <a:ext cx="10972800" cy="345332"/>
          </a:xfrm>
        </p:spPr>
        <p:txBody>
          <a:bodyPr>
            <a:normAutofit/>
          </a:bodyPr>
          <a:lstStyle/>
          <a:p>
            <a:r>
              <a:rPr lang="sl-SI" sz="1600" b="1" dirty="0"/>
              <a:t>[Ankete]</a:t>
            </a:r>
          </a:p>
        </p:txBody>
      </p:sp>
      <p:sp>
        <p:nvSpPr>
          <p:cNvPr id="3" name="Označba mesta vsebine 2">
            <a:extLst>
              <a:ext uri="{FF2B5EF4-FFF2-40B4-BE49-F238E27FC236}">
                <a16:creationId xmlns:a16="http://schemas.microsoft.com/office/drawing/2014/main" id="{F414F3A2-F3DA-6C50-E2F7-4AA94EB8D31B}"/>
              </a:ext>
            </a:extLst>
          </p:cNvPr>
          <p:cNvSpPr>
            <a:spLocks noGrp="1"/>
          </p:cNvSpPr>
          <p:nvPr>
            <p:ph sz="half" idx="1"/>
          </p:nvPr>
        </p:nvSpPr>
        <p:spPr>
          <a:xfrm>
            <a:off x="181582" y="1258062"/>
            <a:ext cx="11695889" cy="2720551"/>
          </a:xfrm>
        </p:spPr>
        <p:txBody>
          <a:bodyPr>
            <a:normAutofit/>
          </a:bodyPr>
          <a:lstStyle/>
          <a:p>
            <a:r>
              <a:rPr lang="sl-SI" sz="1600" dirty="0">
                <a:solidFill>
                  <a:schemeClr val="tx1"/>
                </a:solidFill>
              </a:rPr>
              <a:t>Vzemite si predvsem nekoliko več časa za poglobljene vsebinske odgovore v prostem delu ankete.</a:t>
            </a:r>
          </a:p>
          <a:p>
            <a:pPr marL="109728" indent="0">
              <a:buNone/>
            </a:pPr>
            <a:endParaRPr lang="sl-SI" sz="1600" dirty="0">
              <a:solidFill>
                <a:schemeClr val="tx1"/>
              </a:solidFill>
            </a:endParaRPr>
          </a:p>
          <a:p>
            <a:r>
              <a:rPr lang="sl-SI" sz="1600" dirty="0">
                <a:solidFill>
                  <a:schemeClr val="tx1"/>
                </a:solidFill>
              </a:rPr>
              <a:t>Študentske ankete predstavljajo pomembno komponento našega pedagoškega dela, s pomočjo katerih pridobimo povratne informacije o našem delu in so pedagogom osnovna referenca za izboljšanje pedagoškega dela.</a:t>
            </a:r>
          </a:p>
          <a:p>
            <a:pPr marL="109728" indent="0">
              <a:buNone/>
            </a:pPr>
            <a:endParaRPr lang="sl-SI" sz="1600" dirty="0">
              <a:solidFill>
                <a:schemeClr val="tx1"/>
              </a:solidFill>
            </a:endParaRPr>
          </a:p>
          <a:p>
            <a:r>
              <a:rPr lang="sl-SI" sz="1600" dirty="0">
                <a:solidFill>
                  <a:schemeClr val="tx1"/>
                </a:solidFill>
              </a:rPr>
              <a:t>Vsebinski odgovori so zelo dragoceni in so bolj uporabni kot numerične ocene. Te ankete so tudi relevantne za bodoče habilitacijske postopke. </a:t>
            </a:r>
          </a:p>
          <a:p>
            <a:pPr marL="109728" indent="0">
              <a:buNone/>
            </a:pPr>
            <a:endParaRPr lang="sl-SI" sz="1600" dirty="0">
              <a:solidFill>
                <a:schemeClr val="tx1"/>
              </a:solidFill>
            </a:endParaRPr>
          </a:p>
          <a:p>
            <a:r>
              <a:rPr lang="sl-SI" sz="1600" dirty="0">
                <a:solidFill>
                  <a:schemeClr val="tx1"/>
                </a:solidFill>
              </a:rPr>
              <a:t>Ankete v VIS-u so anonimne, dostop do rezultatov anket je izvajalcem možen šele po koncu izpitnega obdobja.</a:t>
            </a:r>
          </a:p>
          <a:p>
            <a:endParaRPr lang="sl-SI" dirty="0"/>
          </a:p>
          <a:p>
            <a:endParaRPr lang="sl-SI" dirty="0"/>
          </a:p>
          <a:p>
            <a:endParaRPr lang="sl-SI" dirty="0"/>
          </a:p>
        </p:txBody>
      </p:sp>
    </p:spTree>
    <p:extLst>
      <p:ext uri="{BB962C8B-B14F-4D97-AF65-F5344CB8AC3E}">
        <p14:creationId xmlns:p14="http://schemas.microsoft.com/office/powerpoint/2010/main" val="1667404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0046F7C-C11E-C4EF-D5F7-A4B866DE4742}"/>
              </a:ext>
            </a:extLst>
          </p:cNvPr>
          <p:cNvSpPr>
            <a:spLocks noGrp="1"/>
          </p:cNvSpPr>
          <p:nvPr>
            <p:ph type="title"/>
          </p:nvPr>
        </p:nvSpPr>
        <p:spPr>
          <a:xfrm>
            <a:off x="220494" y="977630"/>
            <a:ext cx="10972800" cy="111868"/>
          </a:xfrm>
        </p:spPr>
        <p:txBody>
          <a:bodyPr>
            <a:normAutofit fontScale="90000"/>
          </a:bodyPr>
          <a:lstStyle/>
          <a:p>
            <a:r>
              <a:rPr lang="sl-SI" sz="1800" b="1" i="0" u="none" strike="noStrike" baseline="0" dirty="0">
                <a:solidFill>
                  <a:srgbClr val="000000"/>
                </a:solidFill>
                <a:latin typeface="+mn-lt"/>
              </a:rPr>
              <a:t>3.5 Vpis / Vpisni list </a:t>
            </a:r>
            <a:br>
              <a:rPr lang="sl-SI" sz="4000" b="0" i="0" u="none" strike="noStrike" baseline="0" dirty="0">
                <a:solidFill>
                  <a:srgbClr val="000000"/>
                </a:solidFill>
                <a:latin typeface="Cambria" panose="02040503050406030204" pitchFamily="18" charset="0"/>
              </a:rPr>
            </a:br>
            <a:endParaRPr lang="sl-SI" dirty="0"/>
          </a:p>
        </p:txBody>
      </p:sp>
      <p:sp>
        <p:nvSpPr>
          <p:cNvPr id="3" name="Označba mesta vsebine 2">
            <a:extLst>
              <a:ext uri="{FF2B5EF4-FFF2-40B4-BE49-F238E27FC236}">
                <a16:creationId xmlns:a16="http://schemas.microsoft.com/office/drawing/2014/main" id="{C6CD1EAB-8830-8D08-984C-5DB5AC69C59D}"/>
              </a:ext>
            </a:extLst>
          </p:cNvPr>
          <p:cNvSpPr>
            <a:spLocks noGrp="1"/>
          </p:cNvSpPr>
          <p:nvPr>
            <p:ph sz="half" idx="1"/>
          </p:nvPr>
        </p:nvSpPr>
        <p:spPr>
          <a:xfrm>
            <a:off x="0" y="1033564"/>
            <a:ext cx="4717915" cy="5576381"/>
          </a:xfrm>
        </p:spPr>
        <p:txBody>
          <a:bodyPr>
            <a:normAutofit/>
          </a:bodyPr>
          <a:lstStyle/>
          <a:p>
            <a:r>
              <a:rPr lang="sl-SI" sz="1600" b="0" i="0" u="none" strike="noStrike" baseline="0" dirty="0">
                <a:solidFill>
                  <a:srgbClr val="000000"/>
                </a:solidFill>
              </a:rPr>
              <a:t>Izpolnjevanje novega vpisnega lista je v VIS-u omogočeno samo v obdobju vpisa. Ko izpolnite pogoje za napredovanje vam v referatu pripravijo ustrezen vpisni list. </a:t>
            </a:r>
          </a:p>
          <a:p>
            <a:endParaRPr lang="sl-SI" sz="1600" dirty="0">
              <a:solidFill>
                <a:srgbClr val="000000"/>
              </a:solidFill>
            </a:endParaRPr>
          </a:p>
          <a:p>
            <a:r>
              <a:rPr lang="sl-SI" sz="1600" b="0" i="0" u="none" strike="noStrike" baseline="0" dirty="0">
                <a:solidFill>
                  <a:srgbClr val="000000"/>
                </a:solidFill>
              </a:rPr>
              <a:t>V spletnem referatu ga odprete s klikom na »</a:t>
            </a:r>
            <a:r>
              <a:rPr lang="sl-SI" sz="1600" b="1" i="1" u="none" strike="noStrike" baseline="0" dirty="0">
                <a:solidFill>
                  <a:srgbClr val="000000"/>
                </a:solidFill>
              </a:rPr>
              <a:t>Vpis – Vpisni list«</a:t>
            </a:r>
            <a:r>
              <a:rPr lang="sl-SI" sz="1600" b="0" i="0" u="none" strike="noStrike" baseline="0" dirty="0">
                <a:solidFill>
                  <a:srgbClr val="000000"/>
                </a:solidFill>
              </a:rPr>
              <a:t>. Na sredini zaslona se vam odpre vaš vpisni list. Nekatera polja so že izpolnjena, podatki se prenesejo (ob prvem vpisu iz prijave na vpis, kasneje pa iz vpisnega lista iz preteklega študijskega leta), vaša naloga je, da dopolnite manjkajoča polja, se odločite glede soglasij… Ko izpolnite vse podatke, vpisni list shranite. </a:t>
            </a:r>
          </a:p>
          <a:p>
            <a:pPr marL="109728" indent="0">
              <a:buNone/>
            </a:pPr>
            <a:endParaRPr lang="sl-SI" sz="1600" b="0" i="0" u="none" strike="noStrike" baseline="0" dirty="0">
              <a:solidFill>
                <a:srgbClr val="000000"/>
              </a:solidFill>
            </a:endParaRPr>
          </a:p>
          <a:p>
            <a:r>
              <a:rPr lang="sl-SI" sz="1600" b="0" i="0" u="none" strike="noStrike" baseline="0" dirty="0">
                <a:solidFill>
                  <a:srgbClr val="000000"/>
                </a:solidFill>
              </a:rPr>
              <a:t>Po zaključenem izpolnjevanju, morate vpisni list obvezno natisniti (kar naredite s klikom na »</a:t>
            </a:r>
            <a:r>
              <a:rPr lang="sl-SI" sz="1600" b="1" i="1" u="none" strike="noStrike" baseline="0" dirty="0">
                <a:solidFill>
                  <a:srgbClr val="000000"/>
                </a:solidFill>
              </a:rPr>
              <a:t>Tiskanje vpisnega list</a:t>
            </a:r>
            <a:r>
              <a:rPr lang="sl-SI" sz="1600" b="0" i="0" u="none" strike="noStrike" baseline="0" dirty="0">
                <a:solidFill>
                  <a:srgbClr val="000000"/>
                </a:solidFill>
              </a:rPr>
              <a:t>« v levem meniju) in podpisanega dostaviti v Referat za študentske zadeve.</a:t>
            </a:r>
            <a:endParaRPr lang="sl-SI" sz="1600" dirty="0"/>
          </a:p>
        </p:txBody>
      </p:sp>
      <p:pic>
        <p:nvPicPr>
          <p:cNvPr id="12" name="Slika 11">
            <a:extLst>
              <a:ext uri="{FF2B5EF4-FFF2-40B4-BE49-F238E27FC236}">
                <a16:creationId xmlns:a16="http://schemas.microsoft.com/office/drawing/2014/main" id="{E0272530-CD4B-B01E-CAAC-871B381583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4919" y="915616"/>
            <a:ext cx="7077693" cy="5026768"/>
          </a:xfrm>
          <a:prstGeom prst="rect">
            <a:avLst/>
          </a:prstGeom>
        </p:spPr>
      </p:pic>
    </p:spTree>
    <p:extLst>
      <p:ext uri="{BB962C8B-B14F-4D97-AF65-F5344CB8AC3E}">
        <p14:creationId xmlns:p14="http://schemas.microsoft.com/office/powerpoint/2010/main" val="624117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značba mesta vsebine 9">
            <a:extLst>
              <a:ext uri="{FF2B5EF4-FFF2-40B4-BE49-F238E27FC236}">
                <a16:creationId xmlns:a16="http://schemas.microsoft.com/office/drawing/2014/main" id="{C4A5BBA1-1A46-22D3-74BA-662F47FBD6FA}"/>
              </a:ext>
            </a:extLst>
          </p:cNvPr>
          <p:cNvGraphicFramePr>
            <a:graphicFrameLocks noGrp="1"/>
          </p:cNvGraphicFramePr>
          <p:nvPr>
            <p:ph sz="half" idx="1"/>
            <p:extLst>
              <p:ext uri="{D42A27DB-BD31-4B8C-83A1-F6EECF244321}">
                <p14:modId xmlns:p14="http://schemas.microsoft.com/office/powerpoint/2010/main" val="1469088230"/>
              </p:ext>
            </p:extLst>
          </p:nvPr>
        </p:nvGraphicFramePr>
        <p:xfrm>
          <a:off x="755515" y="3443591"/>
          <a:ext cx="10304834" cy="26313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9" name="Slika 8">
            <a:extLst>
              <a:ext uri="{FF2B5EF4-FFF2-40B4-BE49-F238E27FC236}">
                <a16:creationId xmlns:a16="http://schemas.microsoft.com/office/drawing/2014/main" id="{A29958FE-8316-5B82-9201-A6BE559FEA17}"/>
              </a:ext>
            </a:extLst>
          </p:cNvPr>
          <p:cNvPicPr>
            <a:picLocks noChangeAspect="1"/>
          </p:cNvPicPr>
          <p:nvPr/>
        </p:nvPicPr>
        <p:blipFill>
          <a:blip r:embed="rId7"/>
          <a:stretch>
            <a:fillRect/>
          </a:stretch>
        </p:blipFill>
        <p:spPr>
          <a:xfrm>
            <a:off x="201038" y="644439"/>
            <a:ext cx="10321423" cy="2670279"/>
          </a:xfrm>
          <a:prstGeom prst="rect">
            <a:avLst/>
          </a:prstGeom>
        </p:spPr>
      </p:pic>
    </p:spTree>
    <p:extLst>
      <p:ext uri="{BB962C8B-B14F-4D97-AF65-F5344CB8AC3E}">
        <p14:creationId xmlns:p14="http://schemas.microsoft.com/office/powerpoint/2010/main" val="1059746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značba mesta vsebine 2">
            <a:extLst>
              <a:ext uri="{FF2B5EF4-FFF2-40B4-BE49-F238E27FC236}">
                <a16:creationId xmlns:a16="http://schemas.microsoft.com/office/drawing/2014/main" id="{8120A0E2-D6DF-56F5-DE97-DC11231EB262}"/>
              </a:ext>
            </a:extLst>
          </p:cNvPr>
          <p:cNvSpPr>
            <a:spLocks noGrp="1"/>
          </p:cNvSpPr>
          <p:nvPr>
            <p:ph sz="half" idx="1"/>
          </p:nvPr>
        </p:nvSpPr>
        <p:spPr>
          <a:xfrm>
            <a:off x="395592" y="1587944"/>
            <a:ext cx="11365148" cy="4341875"/>
          </a:xfrm>
        </p:spPr>
        <p:txBody>
          <a:bodyPr/>
          <a:lstStyle/>
          <a:p>
            <a:r>
              <a:rPr lang="sl-SI" dirty="0"/>
              <a:t>Prijava in odjava na izpitne roke bo v študijskem letu možna le in zgolj preko sistema VIS!</a:t>
            </a:r>
          </a:p>
          <a:p>
            <a:pPr marL="109728" indent="0">
              <a:buNone/>
            </a:pPr>
            <a:endParaRPr lang="sl-SI" dirty="0"/>
          </a:p>
          <a:p>
            <a:r>
              <a:rPr lang="sl-SI" dirty="0"/>
              <a:t>Prijav in odjav po telefonu in osebno v Referatu fakultete ne bodo več možne, posledično tudi zaradi uvedbe obveznih anket;</a:t>
            </a:r>
          </a:p>
          <a:p>
            <a:endParaRPr lang="sl-SI" dirty="0"/>
          </a:p>
          <a:p>
            <a:r>
              <a:rPr lang="sl-SI" dirty="0"/>
              <a:t>Odjave od izpitov so možne tudi najkasneje tri dni pred izpitnim rokom, kar pomeni, če je izpit razpisan na četrtek, </a:t>
            </a:r>
            <a:r>
              <a:rPr lang="sl-SI"/>
              <a:t>je </a:t>
            </a:r>
            <a:r>
              <a:rPr lang="sl-SI" u="sng"/>
              <a:t>nedelja </a:t>
            </a:r>
            <a:r>
              <a:rPr lang="sl-SI" u="sng" dirty="0"/>
              <a:t>do 24.00 </a:t>
            </a:r>
            <a:r>
              <a:rPr lang="sl-SI" dirty="0"/>
              <a:t>zadnji dan, ko je mogoča odjava;</a:t>
            </a:r>
          </a:p>
          <a:p>
            <a:pPr marL="109728" indent="0">
              <a:buNone/>
            </a:pPr>
            <a:endParaRPr lang="sl-SI" dirty="0"/>
          </a:p>
          <a:p>
            <a:pPr marL="109728" indent="0">
              <a:buNone/>
            </a:pPr>
            <a:endParaRPr lang="sl-SI" dirty="0"/>
          </a:p>
          <a:p>
            <a:pPr marL="109728" indent="0">
              <a:buNone/>
            </a:pPr>
            <a:endParaRPr lang="sl-SI" dirty="0"/>
          </a:p>
          <a:p>
            <a:pPr marL="109728" indent="0">
              <a:buNone/>
            </a:pPr>
            <a:endParaRPr lang="sl-SI" dirty="0"/>
          </a:p>
          <a:p>
            <a:pPr marL="109728" indent="0">
              <a:buNone/>
            </a:pPr>
            <a:endParaRPr lang="sl-SI" dirty="0"/>
          </a:p>
          <a:p>
            <a:pPr marL="109728" indent="0">
              <a:buNone/>
            </a:pPr>
            <a:endParaRPr lang="sl-SI" dirty="0"/>
          </a:p>
          <a:p>
            <a:pPr marL="109728" indent="0">
              <a:buNone/>
            </a:pPr>
            <a:endParaRPr lang="sl-SI" dirty="0"/>
          </a:p>
        </p:txBody>
      </p:sp>
    </p:spTree>
    <p:extLst>
      <p:ext uri="{BB962C8B-B14F-4D97-AF65-F5344CB8AC3E}">
        <p14:creationId xmlns:p14="http://schemas.microsoft.com/office/powerpoint/2010/main" val="1666131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A28E872-D2E6-F57A-5427-BA7983374A0A}"/>
              </a:ext>
            </a:extLst>
          </p:cNvPr>
          <p:cNvSpPr>
            <a:spLocks noGrp="1"/>
          </p:cNvSpPr>
          <p:nvPr>
            <p:ph type="title"/>
          </p:nvPr>
        </p:nvSpPr>
        <p:spPr>
          <a:xfrm>
            <a:off x="872246" y="2448684"/>
            <a:ext cx="10972800" cy="1775299"/>
          </a:xfrm>
        </p:spPr>
        <p:txBody>
          <a:bodyPr>
            <a:normAutofit fontScale="90000"/>
          </a:bodyPr>
          <a:lstStyle/>
          <a:p>
            <a:r>
              <a:rPr lang="sl-SI" u="sng" dirty="0">
                <a:effectLst>
                  <a:outerShdw blurRad="38100" dist="38100" dir="2700000" algn="tl">
                    <a:srgbClr val="000000">
                      <a:alpha val="43137"/>
                    </a:srgbClr>
                  </a:outerShdw>
                </a:effectLst>
              </a:rPr>
              <a:t>Hvala za vašo pozornost in veliko uspehov pri študiju!</a:t>
            </a:r>
            <a:br>
              <a:rPr lang="sl-SI" dirty="0"/>
            </a:br>
            <a:endParaRPr lang="sl-SI" dirty="0"/>
          </a:p>
        </p:txBody>
      </p:sp>
      <p:pic>
        <p:nvPicPr>
          <p:cNvPr id="6" name="Slika 5">
            <a:extLst>
              <a:ext uri="{FF2B5EF4-FFF2-40B4-BE49-F238E27FC236}">
                <a16:creationId xmlns:a16="http://schemas.microsoft.com/office/drawing/2014/main" id="{835B66EA-9738-E0BC-46E6-F2AECD9DAB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62772" y="3725947"/>
            <a:ext cx="2165806" cy="2490028"/>
          </a:xfrm>
          <a:prstGeom prst="rect">
            <a:avLst/>
          </a:prstGeom>
        </p:spPr>
      </p:pic>
    </p:spTree>
    <p:extLst>
      <p:ext uri="{BB962C8B-B14F-4D97-AF65-F5344CB8AC3E}">
        <p14:creationId xmlns:p14="http://schemas.microsoft.com/office/powerpoint/2010/main" val="3016832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lika 2">
            <a:extLst>
              <a:ext uri="{FF2B5EF4-FFF2-40B4-BE49-F238E27FC236}">
                <a16:creationId xmlns:a16="http://schemas.microsoft.com/office/drawing/2014/main" id="{C3FBD9AE-F5DD-6C6B-99CA-E9DF73B4449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7388" y="1330298"/>
            <a:ext cx="3336056" cy="3424910"/>
          </a:xfrm>
          <a:prstGeom prst="rect">
            <a:avLst/>
          </a:prstGeom>
        </p:spPr>
      </p:pic>
      <p:sp>
        <p:nvSpPr>
          <p:cNvPr id="4" name="Naslov 3">
            <a:extLst>
              <a:ext uri="{FF2B5EF4-FFF2-40B4-BE49-F238E27FC236}">
                <a16:creationId xmlns:a16="http://schemas.microsoft.com/office/drawing/2014/main" id="{505F7AD4-6C0A-3CF0-F58C-C10689D11616}"/>
              </a:ext>
            </a:extLst>
          </p:cNvPr>
          <p:cNvSpPr>
            <a:spLocks noGrp="1"/>
          </p:cNvSpPr>
          <p:nvPr>
            <p:ph type="title"/>
          </p:nvPr>
        </p:nvSpPr>
        <p:spPr>
          <a:xfrm>
            <a:off x="347388" y="824458"/>
            <a:ext cx="11309705" cy="505839"/>
          </a:xfrm>
        </p:spPr>
        <p:txBody>
          <a:bodyPr/>
          <a:lstStyle/>
          <a:p>
            <a:r>
              <a:rPr lang="sl-SI" dirty="0"/>
              <a:t>1. PRIJAVA V VIS                                                   2. UPORABNIŠKO IME IN GESLO </a:t>
            </a:r>
          </a:p>
        </p:txBody>
      </p:sp>
      <p:sp>
        <p:nvSpPr>
          <p:cNvPr id="5" name="Označba mesta vsebine 4">
            <a:extLst>
              <a:ext uri="{FF2B5EF4-FFF2-40B4-BE49-F238E27FC236}">
                <a16:creationId xmlns:a16="http://schemas.microsoft.com/office/drawing/2014/main" id="{FEC8996B-515A-71A9-4C48-AD97B1AC366B}"/>
              </a:ext>
            </a:extLst>
          </p:cNvPr>
          <p:cNvSpPr>
            <a:spLocks noGrp="1"/>
          </p:cNvSpPr>
          <p:nvPr>
            <p:ph sz="half" idx="1"/>
          </p:nvPr>
        </p:nvSpPr>
        <p:spPr>
          <a:xfrm>
            <a:off x="205623" y="4863829"/>
            <a:ext cx="3802173" cy="1795565"/>
          </a:xfrm>
        </p:spPr>
        <p:txBody>
          <a:bodyPr>
            <a:normAutofit/>
          </a:bodyPr>
          <a:lstStyle/>
          <a:p>
            <a:pPr marL="109728" indent="0">
              <a:buNone/>
            </a:pPr>
            <a:r>
              <a:rPr lang="sl-SI" sz="1200" dirty="0"/>
              <a:t>Na spletni strani fakultete </a:t>
            </a:r>
            <a:r>
              <a:rPr lang="sl-SI" sz="1200" dirty="0">
                <a:hlinkClick r:id="rId4"/>
              </a:rPr>
              <a:t>https://www.mlcljubljana.com/</a:t>
            </a:r>
            <a:r>
              <a:rPr lang="sl-SI" sz="1200" dirty="0"/>
              <a:t> </a:t>
            </a:r>
          </a:p>
          <a:p>
            <a:pPr marL="109728" indent="0">
              <a:buNone/>
            </a:pPr>
            <a:r>
              <a:rPr lang="sl-SI" sz="1200" dirty="0"/>
              <a:t>najdete v desnem zgornjem kotu naslov VIS – SPLETNI REFERAT</a:t>
            </a:r>
          </a:p>
          <a:p>
            <a:pPr marL="109728" indent="0">
              <a:buNone/>
            </a:pPr>
            <a:endParaRPr lang="sl-SI" sz="1100" dirty="0"/>
          </a:p>
          <a:p>
            <a:pPr marL="109728" indent="0">
              <a:buNone/>
            </a:pPr>
            <a:endParaRPr lang="sl-SI" sz="1100" dirty="0"/>
          </a:p>
        </p:txBody>
      </p:sp>
      <p:sp>
        <p:nvSpPr>
          <p:cNvPr id="6" name="Označba mesta besedila 5">
            <a:extLst>
              <a:ext uri="{FF2B5EF4-FFF2-40B4-BE49-F238E27FC236}">
                <a16:creationId xmlns:a16="http://schemas.microsoft.com/office/drawing/2014/main" id="{BF8D8439-934A-B2EB-BB8D-F5801E4B37B8}"/>
              </a:ext>
            </a:extLst>
          </p:cNvPr>
          <p:cNvSpPr>
            <a:spLocks noGrp="1"/>
          </p:cNvSpPr>
          <p:nvPr>
            <p:ph type="body" idx="2"/>
          </p:nvPr>
        </p:nvSpPr>
        <p:spPr>
          <a:xfrm>
            <a:off x="4357991" y="1308451"/>
            <a:ext cx="7698900" cy="4362775"/>
          </a:xfrm>
        </p:spPr>
        <p:txBody>
          <a:bodyPr/>
          <a:lstStyle/>
          <a:p>
            <a:endParaRPr lang="sl-SI" dirty="0"/>
          </a:p>
          <a:p>
            <a:endParaRPr lang="sl-SI" dirty="0"/>
          </a:p>
          <a:p>
            <a:endParaRPr lang="sl-SI" dirty="0"/>
          </a:p>
          <a:p>
            <a:endParaRPr lang="sl-SI" dirty="0"/>
          </a:p>
          <a:p>
            <a:endParaRPr lang="sl-SI" dirty="0"/>
          </a:p>
          <a:p>
            <a:endParaRPr lang="sl-SI" dirty="0"/>
          </a:p>
          <a:p>
            <a:endParaRPr lang="sl-SI" dirty="0"/>
          </a:p>
          <a:p>
            <a:endParaRPr lang="sl-SI" dirty="0"/>
          </a:p>
          <a:p>
            <a:endParaRPr lang="sl-SI" dirty="0"/>
          </a:p>
          <a:p>
            <a:endParaRPr lang="sl-SI" dirty="0"/>
          </a:p>
          <a:p>
            <a:endParaRPr lang="sl-SI" sz="1200" dirty="0"/>
          </a:p>
          <a:p>
            <a:endParaRPr lang="sl-SI" sz="1200" dirty="0"/>
          </a:p>
          <a:p>
            <a:endParaRPr lang="sl-SI" sz="1200" dirty="0"/>
          </a:p>
          <a:p>
            <a:endParaRPr lang="sl-SI" sz="1200" dirty="0"/>
          </a:p>
          <a:p>
            <a:endParaRPr lang="sl-SI" sz="1200" dirty="0"/>
          </a:p>
          <a:p>
            <a:r>
              <a:rPr lang="sl-SI" sz="1200" dirty="0"/>
              <a:t>V VIS vstopate z uporabniškim imenom in geslom, ki ste ga prejeli v e – pošti ob vpisu na fakulteto z naslova </a:t>
            </a:r>
            <a:r>
              <a:rPr lang="sl-SI" sz="1200" dirty="0">
                <a:hlinkClick r:id="rId5"/>
              </a:rPr>
              <a:t>Referat@mlcljubljana.com</a:t>
            </a:r>
            <a:r>
              <a:rPr lang="sl-SI" sz="1200" dirty="0"/>
              <a:t>, skupaj z navodili za študij. </a:t>
            </a:r>
          </a:p>
        </p:txBody>
      </p:sp>
      <p:pic>
        <p:nvPicPr>
          <p:cNvPr id="8" name="Slika 7">
            <a:extLst>
              <a:ext uri="{FF2B5EF4-FFF2-40B4-BE49-F238E27FC236}">
                <a16:creationId xmlns:a16="http://schemas.microsoft.com/office/drawing/2014/main" id="{66AD7368-24CF-890F-1C58-1D08B2B533A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445539" y="1308449"/>
            <a:ext cx="6274341" cy="3504131"/>
          </a:xfrm>
          <a:prstGeom prst="rect">
            <a:avLst/>
          </a:prstGeom>
        </p:spPr>
      </p:pic>
    </p:spTree>
    <p:extLst>
      <p:ext uri="{BB962C8B-B14F-4D97-AF65-F5344CB8AC3E}">
        <p14:creationId xmlns:p14="http://schemas.microsoft.com/office/powerpoint/2010/main" val="4237039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značba mesta besedila 15">
            <a:extLst>
              <a:ext uri="{FF2B5EF4-FFF2-40B4-BE49-F238E27FC236}">
                <a16:creationId xmlns:a16="http://schemas.microsoft.com/office/drawing/2014/main" id="{9452B2A4-2F39-AE93-4FFA-C72811487262}"/>
              </a:ext>
            </a:extLst>
          </p:cNvPr>
          <p:cNvSpPr>
            <a:spLocks noGrp="1"/>
          </p:cNvSpPr>
          <p:nvPr>
            <p:ph type="body" sz="half" idx="2"/>
          </p:nvPr>
        </p:nvSpPr>
        <p:spPr>
          <a:xfrm>
            <a:off x="214009" y="700391"/>
            <a:ext cx="11896927" cy="5885235"/>
          </a:xfrm>
        </p:spPr>
        <p:txBody>
          <a:bodyPr>
            <a:normAutofit/>
          </a:bodyPr>
          <a:lstStyle/>
          <a:p>
            <a:r>
              <a:rPr lang="sl-SI" sz="1800" b="1" dirty="0"/>
              <a:t>3. ZAČETNA STRAN VIS SPLETNEGA REFERATA</a:t>
            </a:r>
          </a:p>
          <a:p>
            <a:endParaRPr lang="sl-SI" sz="1800" b="1" dirty="0"/>
          </a:p>
          <a:p>
            <a:endParaRPr lang="sl-SI" sz="1800" b="1" dirty="0"/>
          </a:p>
          <a:p>
            <a:endParaRPr lang="sl-SI" sz="1800" b="1" dirty="0"/>
          </a:p>
          <a:p>
            <a:endParaRPr lang="sl-SI" sz="1800" b="1" dirty="0"/>
          </a:p>
          <a:p>
            <a:endParaRPr lang="sl-SI" sz="1800" b="1" dirty="0"/>
          </a:p>
          <a:p>
            <a:endParaRPr lang="sl-SI" sz="1800" b="1" dirty="0"/>
          </a:p>
          <a:p>
            <a:endParaRPr lang="sl-SI" sz="1800" b="1" dirty="0"/>
          </a:p>
          <a:p>
            <a:endParaRPr lang="sl-SI" sz="1800" b="1" dirty="0"/>
          </a:p>
          <a:p>
            <a:endParaRPr lang="sl-SI" sz="1800" b="1" dirty="0"/>
          </a:p>
          <a:p>
            <a:endParaRPr lang="sl-SI" sz="1600" dirty="0"/>
          </a:p>
          <a:p>
            <a:r>
              <a:rPr lang="sl-SI" sz="1600" dirty="0"/>
              <a:t>Ob pravilni prijavi se vam odpre začetna stran spletnega referata. Desno zgoraj se izpiše vaš ime priimek ter vpisna številka, na levi strani pa meni z različnimi razdelki:</a:t>
            </a:r>
          </a:p>
          <a:p>
            <a:endParaRPr lang="sl-SI" sz="1600" dirty="0"/>
          </a:p>
          <a:p>
            <a:pPr marL="285750" indent="-285750">
              <a:buFontTx/>
              <a:buChar char="-"/>
            </a:pPr>
            <a:r>
              <a:rPr lang="sl-SI" sz="1600" b="1" dirty="0"/>
              <a:t>MOJI PODATKI</a:t>
            </a:r>
          </a:p>
          <a:p>
            <a:pPr marL="285750" indent="-285750">
              <a:buFontTx/>
              <a:buChar char="-"/>
            </a:pPr>
            <a:r>
              <a:rPr lang="sl-SI" sz="1600" b="1" dirty="0"/>
              <a:t>IZPITI</a:t>
            </a:r>
          </a:p>
          <a:p>
            <a:pPr marL="285750" indent="-285750">
              <a:buFontTx/>
              <a:buChar char="-"/>
            </a:pPr>
            <a:r>
              <a:rPr lang="sl-SI" sz="1600" b="1" dirty="0"/>
              <a:t>PROŠNJE</a:t>
            </a:r>
          </a:p>
          <a:p>
            <a:pPr marL="285750" indent="-285750">
              <a:buFontTx/>
              <a:buChar char="-"/>
            </a:pPr>
            <a:r>
              <a:rPr lang="sl-SI" sz="1600" b="1" dirty="0"/>
              <a:t>ANKETE</a:t>
            </a:r>
          </a:p>
          <a:p>
            <a:pPr marL="285750" indent="-285750">
              <a:buFontTx/>
              <a:buChar char="-"/>
            </a:pPr>
            <a:r>
              <a:rPr lang="sl-SI" sz="1600" b="1" dirty="0"/>
              <a:t>VPIS</a:t>
            </a:r>
          </a:p>
          <a:p>
            <a:pPr marL="285750" indent="-285750">
              <a:buFontTx/>
              <a:buChar char="-"/>
            </a:pPr>
            <a:r>
              <a:rPr lang="sl-SI" sz="1600" b="1" dirty="0"/>
              <a:t>IZHOD</a:t>
            </a:r>
          </a:p>
          <a:p>
            <a:endParaRPr lang="sl-SI" sz="1200" dirty="0"/>
          </a:p>
        </p:txBody>
      </p:sp>
      <p:pic>
        <p:nvPicPr>
          <p:cNvPr id="20" name="Slika 19">
            <a:extLst>
              <a:ext uri="{FF2B5EF4-FFF2-40B4-BE49-F238E27FC236}">
                <a16:creationId xmlns:a16="http://schemas.microsoft.com/office/drawing/2014/main" id="{48C60061-64ED-8257-7E5B-2813394F2D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008" y="1175512"/>
            <a:ext cx="9776297" cy="2413994"/>
          </a:xfrm>
          <a:prstGeom prst="rect">
            <a:avLst/>
          </a:prstGeom>
        </p:spPr>
      </p:pic>
    </p:spTree>
    <p:extLst>
      <p:ext uri="{BB962C8B-B14F-4D97-AF65-F5344CB8AC3E}">
        <p14:creationId xmlns:p14="http://schemas.microsoft.com/office/powerpoint/2010/main" val="9594823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slov 5">
            <a:extLst>
              <a:ext uri="{FF2B5EF4-FFF2-40B4-BE49-F238E27FC236}">
                <a16:creationId xmlns:a16="http://schemas.microsoft.com/office/drawing/2014/main" id="{AE31139E-F1AE-80CB-A4AC-82537D2E316B}"/>
              </a:ext>
            </a:extLst>
          </p:cNvPr>
          <p:cNvSpPr>
            <a:spLocks noGrp="1"/>
          </p:cNvSpPr>
          <p:nvPr>
            <p:ph type="title"/>
          </p:nvPr>
        </p:nvSpPr>
        <p:spPr>
          <a:xfrm>
            <a:off x="0" y="639640"/>
            <a:ext cx="10972800" cy="517951"/>
          </a:xfrm>
        </p:spPr>
        <p:txBody>
          <a:bodyPr>
            <a:noAutofit/>
          </a:bodyPr>
          <a:lstStyle/>
          <a:p>
            <a:r>
              <a:rPr lang="sl-SI" sz="1600" b="1" dirty="0"/>
              <a:t>3.1. MOJI PODATKI</a:t>
            </a:r>
          </a:p>
        </p:txBody>
      </p:sp>
      <p:pic>
        <p:nvPicPr>
          <p:cNvPr id="10" name="Označba mesta vsebine 9">
            <a:extLst>
              <a:ext uri="{FF2B5EF4-FFF2-40B4-BE49-F238E27FC236}">
                <a16:creationId xmlns:a16="http://schemas.microsoft.com/office/drawing/2014/main" id="{E864A73A-E484-6FA1-F203-2E2CE6360E67}"/>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07005" y="1424291"/>
            <a:ext cx="6292421" cy="5433709"/>
          </a:xfrm>
        </p:spPr>
      </p:pic>
      <p:sp>
        <p:nvSpPr>
          <p:cNvPr id="8" name="Označba mesta vsebine 7">
            <a:extLst>
              <a:ext uri="{FF2B5EF4-FFF2-40B4-BE49-F238E27FC236}">
                <a16:creationId xmlns:a16="http://schemas.microsoft.com/office/drawing/2014/main" id="{A09DF2D0-C438-E027-57AB-0C89F665950C}"/>
              </a:ext>
            </a:extLst>
          </p:cNvPr>
          <p:cNvSpPr>
            <a:spLocks noGrp="1"/>
          </p:cNvSpPr>
          <p:nvPr>
            <p:ph sz="half" idx="2"/>
          </p:nvPr>
        </p:nvSpPr>
        <p:spPr>
          <a:xfrm>
            <a:off x="4679003" y="639640"/>
            <a:ext cx="7000672" cy="6101627"/>
          </a:xfrm>
        </p:spPr>
        <p:txBody>
          <a:bodyPr/>
          <a:lstStyle/>
          <a:p>
            <a:pPr marL="109728" indent="0">
              <a:buNone/>
            </a:pPr>
            <a:r>
              <a:rPr lang="sl-SI" sz="1600" dirty="0"/>
              <a:t>V rubriki moji podatki imate naslednje možnosti:</a:t>
            </a:r>
          </a:p>
          <a:p>
            <a:r>
              <a:rPr lang="sl-SI" sz="1400" dirty="0"/>
              <a:t>Osebni podatki: Tu najdete podatek o letniku, vrsti vpisa – kakšen je vaš status (pavzira, absolvent, ponavlja ali redno vpisan) ter naslov in kontaktne podatke (katere lahko sami spreminjate)</a:t>
            </a:r>
          </a:p>
          <a:p>
            <a:r>
              <a:rPr lang="sl-SI" sz="1400" dirty="0"/>
              <a:t>Moj indeks: v indeksu najdete vse opravljene, kot tudi neopravljene predmete, prav tako podatek o kreditnih točkah. Podatke lahko izvozite in natisnete.</a:t>
            </a:r>
          </a:p>
          <a:p>
            <a:pPr marL="109728" indent="0">
              <a:buNone/>
            </a:pPr>
            <a:endParaRPr lang="sl-SI" sz="1400" dirty="0"/>
          </a:p>
          <a:p>
            <a:pPr marL="109728" indent="0">
              <a:buNone/>
            </a:pPr>
            <a:endParaRPr lang="sl-SI" dirty="0"/>
          </a:p>
        </p:txBody>
      </p:sp>
      <p:pic>
        <p:nvPicPr>
          <p:cNvPr id="12" name="Slika 11">
            <a:extLst>
              <a:ext uri="{FF2B5EF4-FFF2-40B4-BE49-F238E27FC236}">
                <a16:creationId xmlns:a16="http://schemas.microsoft.com/office/drawing/2014/main" id="{8665CF7D-2637-EDD6-0CE6-B5C66E3A15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6144" y="2126044"/>
            <a:ext cx="3739173" cy="4517946"/>
          </a:xfrm>
          <a:prstGeom prst="rect">
            <a:avLst/>
          </a:prstGeom>
        </p:spPr>
      </p:pic>
      <p:pic>
        <p:nvPicPr>
          <p:cNvPr id="14" name="Slika 13">
            <a:extLst>
              <a:ext uri="{FF2B5EF4-FFF2-40B4-BE49-F238E27FC236}">
                <a16:creationId xmlns:a16="http://schemas.microsoft.com/office/drawing/2014/main" id="{CE7D3ACC-0EB1-232C-85B6-DF5D5A960A3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79339" y="2375772"/>
            <a:ext cx="3251285" cy="1765373"/>
          </a:xfrm>
          <a:prstGeom prst="rect">
            <a:avLst/>
          </a:prstGeom>
        </p:spPr>
      </p:pic>
    </p:spTree>
    <p:extLst>
      <p:ext uri="{BB962C8B-B14F-4D97-AF65-F5344CB8AC3E}">
        <p14:creationId xmlns:p14="http://schemas.microsoft.com/office/powerpoint/2010/main" val="3735584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6BE67B-44CE-DE92-65D8-925EF19DEC1F}"/>
              </a:ext>
            </a:extLst>
          </p:cNvPr>
          <p:cNvSpPr>
            <a:spLocks noGrp="1"/>
          </p:cNvSpPr>
          <p:nvPr>
            <p:ph type="title"/>
          </p:nvPr>
        </p:nvSpPr>
        <p:spPr>
          <a:xfrm>
            <a:off x="126460" y="1488332"/>
            <a:ext cx="11455940" cy="593387"/>
          </a:xfrm>
        </p:spPr>
        <p:txBody>
          <a:bodyPr>
            <a:normAutofit fontScale="90000"/>
          </a:bodyPr>
          <a:lstStyle/>
          <a:p>
            <a:r>
              <a:rPr lang="sl-SI" sz="1800" b="1" i="0" u="none" strike="noStrike" baseline="0" dirty="0">
                <a:solidFill>
                  <a:srgbClr val="000000"/>
                </a:solidFill>
                <a:ea typeface="Calibri" panose="020F0502020204030204" pitchFamily="34" charset="0"/>
                <a:cs typeface="Calibri" panose="020F0502020204030204" pitchFamily="34" charset="0"/>
              </a:rPr>
              <a:t>3.1.1 Obvestila </a:t>
            </a:r>
            <a:br>
              <a:rPr lang="sl-SI" sz="1800" b="0" i="0" u="none" strike="noStrike" baseline="0" dirty="0">
                <a:solidFill>
                  <a:srgbClr val="000000"/>
                </a:solidFill>
                <a:latin typeface="Cambria" panose="02040503050406030204" pitchFamily="18" charset="0"/>
              </a:rPr>
            </a:br>
            <a:r>
              <a:rPr lang="sl-SI" sz="1800" b="0" i="0" u="none" strike="noStrike" baseline="0" dirty="0">
                <a:solidFill>
                  <a:srgbClr val="000000"/>
                </a:solidFill>
                <a:latin typeface="+mn-lt"/>
              </a:rPr>
              <a:t>V levem meniju izberite </a:t>
            </a:r>
            <a:r>
              <a:rPr lang="sl-SI" sz="1800" b="1" i="1" u="none" strike="noStrike" baseline="0" dirty="0">
                <a:solidFill>
                  <a:srgbClr val="000000"/>
                </a:solidFill>
                <a:latin typeface="+mn-lt"/>
              </a:rPr>
              <a:t>"Obvestila". </a:t>
            </a:r>
            <a:r>
              <a:rPr lang="sl-SI" sz="1800" b="0" i="0" u="none" strike="noStrike" baseline="0" dirty="0">
                <a:solidFill>
                  <a:srgbClr val="000000"/>
                </a:solidFill>
                <a:latin typeface="+mn-lt"/>
              </a:rPr>
              <a:t>Na desni strani se vam odpre novo okno, kjer lahko vidite morebitna obvestila s strani profesorjev oz. referata za študij. Obvestila, ki ste že prebrali se shranijo pod </a:t>
            </a:r>
            <a:r>
              <a:rPr lang="sl-SI" sz="1800" b="1" i="1" u="none" strike="noStrike" baseline="0" dirty="0">
                <a:solidFill>
                  <a:srgbClr val="000000"/>
                </a:solidFill>
                <a:latin typeface="+mn-lt"/>
              </a:rPr>
              <a:t>»Prebrana obvestila«. </a:t>
            </a:r>
            <a:br>
              <a:rPr lang="sl-SI" sz="1800" b="1" i="1" u="none" strike="noStrike" baseline="0" dirty="0">
                <a:solidFill>
                  <a:srgbClr val="000000"/>
                </a:solidFill>
                <a:latin typeface="+mn-lt"/>
              </a:rPr>
            </a:br>
            <a:br>
              <a:rPr lang="sl-SI" sz="1800" b="0" i="0" u="none" strike="noStrike" baseline="0" dirty="0">
                <a:solidFill>
                  <a:srgbClr val="000000"/>
                </a:solidFill>
                <a:latin typeface="Cambria" panose="02040503050406030204" pitchFamily="18" charset="0"/>
              </a:rPr>
            </a:br>
            <a:r>
              <a:rPr lang="sl-SI" sz="1800" b="1" i="0" u="none" strike="noStrike" baseline="0" dirty="0">
                <a:solidFill>
                  <a:srgbClr val="000000"/>
                </a:solidFill>
              </a:rPr>
              <a:t>3.1.2 Potrdilo o vpisu </a:t>
            </a:r>
            <a:br>
              <a:rPr lang="sl-SI" sz="1800" b="0" i="0" u="none" strike="noStrike" baseline="0" dirty="0">
                <a:solidFill>
                  <a:srgbClr val="000000"/>
                </a:solidFill>
                <a:latin typeface="Cambria" panose="02040503050406030204" pitchFamily="18" charset="0"/>
              </a:rPr>
            </a:br>
            <a:r>
              <a:rPr lang="sl-SI" sz="1800" b="0" i="0" u="none" strike="noStrike" baseline="0" dirty="0">
                <a:solidFill>
                  <a:srgbClr val="000000"/>
                </a:solidFill>
                <a:latin typeface="+mn-lt"/>
              </a:rPr>
              <a:t>Omogočeno tiskanje potrdila o vpisu v slovenskem in angleškem jeziku. </a:t>
            </a:r>
            <a:br>
              <a:rPr lang="sl-SI" sz="1800" b="0" i="0" u="none" strike="noStrike" baseline="0" dirty="0">
                <a:solidFill>
                  <a:srgbClr val="000000"/>
                </a:solidFill>
                <a:latin typeface="Cambria" panose="02040503050406030204" pitchFamily="18" charset="0"/>
              </a:rPr>
            </a:br>
            <a:br>
              <a:rPr lang="sl-SI" sz="1800" b="0" i="0" u="none" strike="noStrike" baseline="0" dirty="0">
                <a:solidFill>
                  <a:srgbClr val="000000"/>
                </a:solidFill>
                <a:latin typeface="Cambria" panose="02040503050406030204" pitchFamily="18" charset="0"/>
              </a:rPr>
            </a:br>
            <a:r>
              <a:rPr lang="sl-SI" sz="1800" b="1" i="0" u="none" strike="noStrike" baseline="0" dirty="0">
                <a:solidFill>
                  <a:srgbClr val="000000"/>
                </a:solidFill>
              </a:rPr>
              <a:t>3.1.3 Potrdilo o opr. izpitih </a:t>
            </a:r>
            <a:br>
              <a:rPr lang="sl-SI" sz="1800" b="0" i="0" u="none" strike="noStrike" baseline="0" dirty="0">
                <a:solidFill>
                  <a:srgbClr val="000000"/>
                </a:solidFill>
                <a:latin typeface="Cambria" panose="02040503050406030204" pitchFamily="18" charset="0"/>
              </a:rPr>
            </a:br>
            <a:r>
              <a:rPr lang="sl-SI" sz="1800" b="0" i="0" u="none" strike="noStrike" baseline="0" dirty="0">
                <a:solidFill>
                  <a:srgbClr val="000000"/>
                </a:solidFill>
                <a:latin typeface="+mn-lt"/>
              </a:rPr>
              <a:t>Omogočeno tiskanje potrdila o opr. izpitih v slovenskem in angleškem jeziku. </a:t>
            </a:r>
            <a:endParaRPr lang="sl-SI" sz="1400" dirty="0">
              <a:latin typeface="+mn-lt"/>
            </a:endParaRPr>
          </a:p>
        </p:txBody>
      </p:sp>
      <p:pic>
        <p:nvPicPr>
          <p:cNvPr id="6" name="Označba mesta vsebine 5">
            <a:extLst>
              <a:ext uri="{FF2B5EF4-FFF2-40B4-BE49-F238E27FC236}">
                <a16:creationId xmlns:a16="http://schemas.microsoft.com/office/drawing/2014/main" id="{C08CFA58-3910-23DA-865D-C41BB009AA08}"/>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82944" y="3657600"/>
            <a:ext cx="5384800" cy="2989775"/>
          </a:xfrm>
        </p:spPr>
      </p:pic>
      <p:pic>
        <p:nvPicPr>
          <p:cNvPr id="8" name="Označba mesta vsebine 7">
            <a:extLst>
              <a:ext uri="{FF2B5EF4-FFF2-40B4-BE49-F238E27FC236}">
                <a16:creationId xmlns:a16="http://schemas.microsoft.com/office/drawing/2014/main" id="{A84D1516-68A8-7DEB-F259-779051837E86}"/>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544876" y="3429000"/>
            <a:ext cx="5037524" cy="3355560"/>
          </a:xfrm>
        </p:spPr>
      </p:pic>
    </p:spTree>
    <p:extLst>
      <p:ext uri="{BB962C8B-B14F-4D97-AF65-F5344CB8AC3E}">
        <p14:creationId xmlns:p14="http://schemas.microsoft.com/office/powerpoint/2010/main" val="1460271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6BE67B-44CE-DE92-65D8-925EF19DEC1F}"/>
              </a:ext>
            </a:extLst>
          </p:cNvPr>
          <p:cNvSpPr>
            <a:spLocks noGrp="1"/>
          </p:cNvSpPr>
          <p:nvPr>
            <p:ph type="title"/>
          </p:nvPr>
        </p:nvSpPr>
        <p:spPr>
          <a:xfrm>
            <a:off x="126460" y="1488332"/>
            <a:ext cx="11455940" cy="593387"/>
          </a:xfrm>
        </p:spPr>
        <p:txBody>
          <a:bodyPr>
            <a:normAutofit fontScale="90000"/>
          </a:bodyPr>
          <a:lstStyle/>
          <a:p>
            <a:r>
              <a:rPr lang="sl-SI" sz="1800" b="1" dirty="0">
                <a:solidFill>
                  <a:srgbClr val="000000"/>
                </a:solidFill>
                <a:latin typeface="Cambria" panose="02040503050406030204" pitchFamily="18" charset="0"/>
              </a:rPr>
              <a:t>3.2 </a:t>
            </a:r>
            <a:r>
              <a:rPr lang="sl-SI" sz="1800" b="1" i="0" u="none" strike="noStrike" baseline="0" dirty="0">
                <a:solidFill>
                  <a:srgbClr val="000000"/>
                </a:solidFill>
                <a:latin typeface="Cambria" panose="02040503050406030204" pitchFamily="18" charset="0"/>
              </a:rPr>
              <a:t>IZPITI</a:t>
            </a:r>
            <a:br>
              <a:rPr lang="sl-SI" sz="1800" b="1" i="0" u="none" strike="noStrike" baseline="0" dirty="0">
                <a:solidFill>
                  <a:srgbClr val="000000"/>
                </a:solidFill>
                <a:latin typeface="Cambria" panose="02040503050406030204" pitchFamily="18" charset="0"/>
              </a:rPr>
            </a:br>
            <a:br>
              <a:rPr lang="sl-SI" sz="1800" b="1" i="0" u="none" strike="noStrike" baseline="0" dirty="0">
                <a:solidFill>
                  <a:srgbClr val="000000"/>
                </a:solidFill>
                <a:latin typeface="Cambria" panose="02040503050406030204" pitchFamily="18" charset="0"/>
              </a:rPr>
            </a:br>
            <a:r>
              <a:rPr lang="sl-SI" sz="1800" b="1" i="0" u="none" strike="noStrike" baseline="0" dirty="0">
                <a:solidFill>
                  <a:srgbClr val="000000"/>
                </a:solidFill>
                <a:latin typeface="+mn-lt"/>
              </a:rPr>
              <a:t>3.2.1 Prijava na izpit: </a:t>
            </a:r>
            <a:br>
              <a:rPr lang="sl-SI" sz="1800" b="0" i="0" u="none" strike="noStrike" baseline="0" dirty="0">
                <a:solidFill>
                  <a:srgbClr val="000000"/>
                </a:solidFill>
                <a:latin typeface="+mn-lt"/>
              </a:rPr>
            </a:br>
            <a:r>
              <a:rPr lang="sl-SI" sz="1800" b="0" i="0" u="none" strike="noStrike" baseline="0" dirty="0">
                <a:solidFill>
                  <a:srgbClr val="000000"/>
                </a:solidFill>
                <a:latin typeface="+mn-lt"/>
              </a:rPr>
              <a:t>Po uspešni prijavi v sistem, z uporabniškim imenom in geslom, v levem meniju izberite </a:t>
            </a:r>
            <a:r>
              <a:rPr lang="sl-SI" sz="1800" b="1" i="1" u="none" strike="noStrike" baseline="0" dirty="0">
                <a:solidFill>
                  <a:srgbClr val="000000"/>
                </a:solidFill>
                <a:latin typeface="+mn-lt"/>
              </a:rPr>
              <a:t>"Prijava na izpit". </a:t>
            </a:r>
            <a:br>
              <a:rPr lang="sl-SI" sz="1800" b="0" i="0" u="none" strike="noStrike" baseline="0" dirty="0">
                <a:solidFill>
                  <a:srgbClr val="000000"/>
                </a:solidFill>
                <a:latin typeface="+mn-lt"/>
              </a:rPr>
            </a:br>
            <a:r>
              <a:rPr lang="sl-SI" sz="1800" b="0" i="0" u="none" strike="noStrike" baseline="0" dirty="0">
                <a:solidFill>
                  <a:srgbClr val="000000"/>
                </a:solidFill>
                <a:latin typeface="+mn-lt"/>
              </a:rPr>
              <a:t>Na desni strani zaslona v polju </a:t>
            </a:r>
            <a:r>
              <a:rPr lang="sl-SI" sz="1800" b="1" i="1" u="none" strike="noStrike" baseline="0" dirty="0">
                <a:solidFill>
                  <a:srgbClr val="000000"/>
                </a:solidFill>
                <a:latin typeface="+mn-lt"/>
              </a:rPr>
              <a:t>"Predmet" </a:t>
            </a:r>
            <a:r>
              <a:rPr lang="sl-SI" sz="1800" b="0" i="0" u="none" strike="noStrike" baseline="0" dirty="0">
                <a:solidFill>
                  <a:srgbClr val="000000"/>
                </a:solidFill>
                <a:latin typeface="+mn-lt"/>
              </a:rPr>
              <a:t>izberite predmet, pri katerem se želite prijaviti na izpit (izpišejo se vam predmeti, katere imate vnesene v vaš indeks). Izbiro predmeta potrdite s pritiskom na gumb </a:t>
            </a:r>
            <a:r>
              <a:rPr lang="sl-SI" sz="1800" b="1" i="1" u="none" strike="noStrike" baseline="0" dirty="0">
                <a:solidFill>
                  <a:srgbClr val="000000"/>
                </a:solidFill>
                <a:latin typeface="+mn-lt"/>
              </a:rPr>
              <a:t>"Potrditev". </a:t>
            </a:r>
            <a:r>
              <a:rPr lang="sl-SI" sz="1800" b="0" i="0" u="none" strike="noStrike" baseline="0" dirty="0">
                <a:solidFill>
                  <a:srgbClr val="000000"/>
                </a:solidFill>
                <a:latin typeface="+mn-lt"/>
              </a:rPr>
              <a:t>Odpre se vam seznam izpitnih rokov, ki so razpisani pri izbranem predmetu. S pritiskom na gumb ´&lt;&lt;´ ob izpitnem roku izberite želeni izpitni rok. Če vam sistem napiše, da ste se na izpit uspešno prijavili, je s tem prijava zaključena. </a:t>
            </a:r>
            <a:br>
              <a:rPr lang="sl-SI" sz="1800" b="0" i="0" u="none" strike="noStrike" baseline="0" dirty="0">
                <a:solidFill>
                  <a:srgbClr val="000000"/>
                </a:solidFill>
                <a:latin typeface="+mn-lt"/>
              </a:rPr>
            </a:br>
            <a:r>
              <a:rPr lang="sl-SI" sz="1800" b="0" i="0" u="none" strike="noStrike" baseline="0" dirty="0">
                <a:solidFill>
                  <a:srgbClr val="000000"/>
                </a:solidFill>
                <a:latin typeface="+mn-lt"/>
              </a:rPr>
              <a:t>V kolikor imate za izbrani predmet že odprto preteklo nezaključeno prijavo (vsaka prijava mora biti zaključena z oceno ali odjavo od izpita), se na isti predmet ne morete prijaviti. </a:t>
            </a:r>
            <a:br>
              <a:rPr lang="sl-SI" sz="1800" b="0" i="0" u="none" strike="noStrike" baseline="0" dirty="0">
                <a:solidFill>
                  <a:srgbClr val="000000"/>
                </a:solidFill>
                <a:latin typeface="+mn-lt"/>
              </a:rPr>
            </a:br>
            <a:r>
              <a:rPr lang="sl-SI" sz="1800" b="0" i="0" u="none" strike="noStrike" baseline="0" dirty="0">
                <a:solidFill>
                  <a:srgbClr val="000000"/>
                </a:solidFill>
                <a:latin typeface="+mn-lt"/>
              </a:rPr>
              <a:t>Odprte prijava lahko vidite z izbiro "Pregled prijav" v levem meniju. Zadnji rok za prijavo na izpit je </a:t>
            </a:r>
            <a:r>
              <a:rPr lang="sl-SI" sz="1800" b="1" i="0" u="sng" strike="noStrike" baseline="0" dirty="0">
                <a:solidFill>
                  <a:srgbClr val="000000"/>
                </a:solidFill>
                <a:latin typeface="+mn-lt"/>
              </a:rPr>
              <a:t>tri dni pred izpitnim rokom</a:t>
            </a:r>
            <a:r>
              <a:rPr lang="sl-SI" sz="1800" b="0" i="0" u="none" strike="noStrike" baseline="0" dirty="0">
                <a:solidFill>
                  <a:srgbClr val="000000"/>
                </a:solidFill>
                <a:latin typeface="+mn-lt"/>
              </a:rPr>
              <a:t>. </a:t>
            </a:r>
            <a:endParaRPr lang="sl-SI" sz="1400" dirty="0">
              <a:latin typeface="+mn-lt"/>
            </a:endParaRPr>
          </a:p>
        </p:txBody>
      </p:sp>
      <p:pic>
        <p:nvPicPr>
          <p:cNvPr id="7" name="Označba mesta vsebine 6">
            <a:extLst>
              <a:ext uri="{FF2B5EF4-FFF2-40B4-BE49-F238E27FC236}">
                <a16:creationId xmlns:a16="http://schemas.microsoft.com/office/drawing/2014/main" id="{6E156EA1-DF23-86FE-1E8D-27FD8F7F35F0}"/>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39948" y="3259521"/>
            <a:ext cx="4205592" cy="3598479"/>
          </a:xfrm>
        </p:spPr>
      </p:pic>
    </p:spTree>
    <p:extLst>
      <p:ext uri="{BB962C8B-B14F-4D97-AF65-F5344CB8AC3E}">
        <p14:creationId xmlns:p14="http://schemas.microsoft.com/office/powerpoint/2010/main" val="1635210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6BE67B-44CE-DE92-65D8-925EF19DEC1F}"/>
              </a:ext>
            </a:extLst>
          </p:cNvPr>
          <p:cNvSpPr>
            <a:spLocks noGrp="1"/>
          </p:cNvSpPr>
          <p:nvPr>
            <p:ph type="title"/>
          </p:nvPr>
        </p:nvSpPr>
        <p:spPr>
          <a:xfrm>
            <a:off x="126460" y="1488332"/>
            <a:ext cx="11455940" cy="593387"/>
          </a:xfrm>
        </p:spPr>
        <p:txBody>
          <a:bodyPr>
            <a:normAutofit fontScale="90000"/>
          </a:bodyPr>
          <a:lstStyle/>
          <a:p>
            <a:r>
              <a:rPr lang="sl-SI" sz="1800" b="1" i="0" u="none" strike="noStrike" baseline="0" dirty="0">
                <a:solidFill>
                  <a:srgbClr val="000000"/>
                </a:solidFill>
                <a:latin typeface="Cambria" panose="02040503050406030204" pitchFamily="18" charset="0"/>
              </a:rPr>
              <a:t>[Izpiti]</a:t>
            </a:r>
            <a:br>
              <a:rPr lang="sl-SI" sz="1800" b="1" i="0" u="none" strike="noStrike" baseline="0" dirty="0">
                <a:solidFill>
                  <a:srgbClr val="000000"/>
                </a:solidFill>
                <a:latin typeface="Cambria" panose="02040503050406030204" pitchFamily="18" charset="0"/>
              </a:rPr>
            </a:br>
            <a:br>
              <a:rPr lang="sl-SI" sz="1800" b="0" i="0" u="none" strike="noStrike" baseline="0" dirty="0">
                <a:solidFill>
                  <a:srgbClr val="000000"/>
                </a:solidFill>
                <a:latin typeface="Cambria" panose="02040503050406030204" pitchFamily="18" charset="0"/>
              </a:rPr>
            </a:br>
            <a:r>
              <a:rPr lang="sl-SI" sz="1800" b="1" i="0" u="none" strike="noStrike" baseline="0" dirty="0">
                <a:solidFill>
                  <a:srgbClr val="000000"/>
                </a:solidFill>
                <a:latin typeface="+mn-lt"/>
              </a:rPr>
              <a:t>3.2.2 Odjava od izpita: </a:t>
            </a:r>
            <a:br>
              <a:rPr lang="sl-SI" sz="1800" b="1" i="0" u="none" strike="noStrike" baseline="0" dirty="0">
                <a:solidFill>
                  <a:srgbClr val="000000"/>
                </a:solidFill>
                <a:latin typeface="+mn-lt"/>
              </a:rPr>
            </a:br>
            <a:r>
              <a:rPr lang="sl-SI" sz="1800" b="0" i="0" u="none" strike="noStrike" baseline="0" dirty="0">
                <a:solidFill>
                  <a:srgbClr val="000000"/>
                </a:solidFill>
                <a:latin typeface="+mn-lt"/>
              </a:rPr>
              <a:t>V levem meniju izberite </a:t>
            </a:r>
            <a:r>
              <a:rPr lang="sl-SI" sz="1800" b="1" i="1" u="none" strike="noStrike" baseline="0" dirty="0">
                <a:solidFill>
                  <a:srgbClr val="000000"/>
                </a:solidFill>
                <a:latin typeface="+mn-lt"/>
              </a:rPr>
              <a:t>"Odjava od izpita". </a:t>
            </a:r>
            <a:br>
              <a:rPr lang="sl-SI" sz="1800" b="0" i="0" u="none" strike="noStrike" baseline="0" dirty="0">
                <a:solidFill>
                  <a:srgbClr val="000000"/>
                </a:solidFill>
                <a:latin typeface="+mn-lt"/>
              </a:rPr>
            </a:br>
            <a:r>
              <a:rPr lang="sl-SI" sz="1800" b="0" i="0" u="none" strike="noStrike" baseline="0" dirty="0">
                <a:solidFill>
                  <a:srgbClr val="000000"/>
                </a:solidFill>
                <a:latin typeface="+mn-lt"/>
              </a:rPr>
              <a:t>Na desni strani zaslona izberite prijavo na izpit, od katerega se želite odjaviti. Izpišejo se vam samo izpiti, na katere ste prijavljeni in od katerih se lahko še odjavite. Izbiro potrdite s pritiskom na gumb ´&lt;&lt;´ na levi strani preglednice. Če vam sistem napiše, da ste se od izpita uspešno odjavili , je s tem odjava končana. Druge odprte prijave, od katerih odjava ni več možna, lahko vidite z izbiro "Pregled prijav" v levem meniju. </a:t>
            </a:r>
            <a:br>
              <a:rPr lang="sl-SI" sz="1800" b="0" i="0" u="none" strike="noStrike" baseline="0" dirty="0">
                <a:solidFill>
                  <a:srgbClr val="000000"/>
                </a:solidFill>
                <a:latin typeface="+mn-lt"/>
              </a:rPr>
            </a:br>
            <a:r>
              <a:rPr lang="pl-PL" sz="1800" b="0" i="0" u="none" strike="noStrike" baseline="0" dirty="0">
                <a:solidFill>
                  <a:srgbClr val="000000"/>
                </a:solidFill>
                <a:latin typeface="+mn-lt"/>
              </a:rPr>
              <a:t>Zadnji rok za odjavo od izpita je </a:t>
            </a:r>
            <a:r>
              <a:rPr lang="pl-PL" sz="1800" b="1" u="sng" strike="noStrike" baseline="0" dirty="0">
                <a:solidFill>
                  <a:srgbClr val="000000"/>
                </a:solidFill>
                <a:latin typeface="+mn-lt"/>
              </a:rPr>
              <a:t>tri dni pred izpitnim rokom</a:t>
            </a:r>
            <a:r>
              <a:rPr lang="pl-PL" sz="1800" b="0" i="0" u="none" strike="noStrike" baseline="0" dirty="0">
                <a:solidFill>
                  <a:schemeClr val="tx1"/>
                </a:solidFill>
                <a:latin typeface="+mn-lt"/>
              </a:rPr>
              <a:t>. </a:t>
            </a:r>
            <a:r>
              <a:rPr lang="sl-SI" sz="1800" dirty="0">
                <a:solidFill>
                  <a:schemeClr val="tx1"/>
                </a:solidFill>
              </a:rPr>
              <a:t>Če študent izpita ne odjavi v skladu s </a:t>
            </a:r>
            <a:r>
              <a:rPr lang="sl-SI" sz="1800" i="1" dirty="0">
                <a:solidFill>
                  <a:schemeClr val="tx1"/>
                </a:solidFill>
              </a:rPr>
              <a:t>Pravilnikom o preverjanju, ocenjevanju ter vrednotenju znanja študentov</a:t>
            </a:r>
            <a:r>
              <a:rPr lang="sl-SI" sz="1800" dirty="0">
                <a:solidFill>
                  <a:schemeClr val="tx1"/>
                </a:solidFill>
              </a:rPr>
              <a:t>, se šteje, da je izkoristil en izpitni rok. Če študent zaradi bolezni ali druge nepremostljive okoliščine ne pristopi k izpitu in se od izpita pravočasno ne odjavi, mora v roku 1 dne po izpitu nosilcu predmeta utemeljiti svoj opravičen izostanek, na podlagi katerega lahko le-ta izvede odjavo od izpita. V tem primeru se šteje, da je študent izpit pravočasno odjavil.</a:t>
            </a:r>
            <a:endParaRPr lang="sl-SI" sz="1800" dirty="0">
              <a:solidFill>
                <a:schemeClr val="tx1"/>
              </a:solidFill>
              <a:latin typeface="+mn-lt"/>
            </a:endParaRPr>
          </a:p>
        </p:txBody>
      </p:sp>
      <p:pic>
        <p:nvPicPr>
          <p:cNvPr id="6" name="Označba mesta vsebine 5">
            <a:extLst>
              <a:ext uri="{FF2B5EF4-FFF2-40B4-BE49-F238E27FC236}">
                <a16:creationId xmlns:a16="http://schemas.microsoft.com/office/drawing/2014/main" id="{A70CEE08-B90D-1227-47FB-CCF27A5683F2}"/>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59924" y="3397236"/>
            <a:ext cx="6040876" cy="3242467"/>
          </a:xfrm>
        </p:spPr>
      </p:pic>
    </p:spTree>
    <p:extLst>
      <p:ext uri="{BB962C8B-B14F-4D97-AF65-F5344CB8AC3E}">
        <p14:creationId xmlns:p14="http://schemas.microsoft.com/office/powerpoint/2010/main" val="377331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6BE67B-44CE-DE92-65D8-925EF19DEC1F}"/>
              </a:ext>
            </a:extLst>
          </p:cNvPr>
          <p:cNvSpPr>
            <a:spLocks noGrp="1"/>
          </p:cNvSpPr>
          <p:nvPr>
            <p:ph type="title"/>
          </p:nvPr>
        </p:nvSpPr>
        <p:spPr>
          <a:xfrm>
            <a:off x="0" y="775098"/>
            <a:ext cx="11455940" cy="593387"/>
          </a:xfrm>
        </p:spPr>
        <p:txBody>
          <a:bodyPr>
            <a:normAutofit fontScale="90000"/>
          </a:bodyPr>
          <a:lstStyle/>
          <a:p>
            <a:r>
              <a:rPr lang="sl-SI" sz="1800" b="1" i="0" u="none" strike="noStrike" baseline="0" dirty="0">
                <a:solidFill>
                  <a:srgbClr val="000000"/>
                </a:solidFill>
                <a:latin typeface="+mn-lt"/>
              </a:rPr>
              <a:t>[Izpiti]</a:t>
            </a:r>
            <a:br>
              <a:rPr lang="sl-SI" sz="1800" b="1" i="0" u="none" strike="noStrike" baseline="0" dirty="0">
                <a:solidFill>
                  <a:srgbClr val="000000"/>
                </a:solidFill>
                <a:latin typeface="Cambria" panose="02040503050406030204" pitchFamily="18" charset="0"/>
              </a:rPr>
            </a:br>
            <a:br>
              <a:rPr lang="sl-SI" sz="1800" b="0" i="0" u="none" strike="noStrike" baseline="0" dirty="0">
                <a:solidFill>
                  <a:srgbClr val="000000"/>
                </a:solidFill>
                <a:latin typeface="Cambria" panose="02040503050406030204" pitchFamily="18" charset="0"/>
              </a:rPr>
            </a:br>
            <a:r>
              <a:rPr lang="sl-SI" sz="1800" b="1" i="0" u="none" strike="noStrike" baseline="0" dirty="0">
                <a:solidFill>
                  <a:srgbClr val="000000"/>
                </a:solidFill>
                <a:latin typeface="+mn-lt"/>
              </a:rPr>
              <a:t>3.2.3 </a:t>
            </a:r>
            <a:r>
              <a:rPr lang="sl-SI" sz="1800" b="1" dirty="0">
                <a:solidFill>
                  <a:srgbClr val="000000"/>
                </a:solidFill>
                <a:latin typeface="+mn-lt"/>
              </a:rPr>
              <a:t>Pregled prijav</a:t>
            </a:r>
            <a:br>
              <a:rPr lang="sl-SI" sz="1800" b="0" i="0" u="none" strike="noStrike" baseline="0" dirty="0">
                <a:solidFill>
                  <a:srgbClr val="000000"/>
                </a:solidFill>
                <a:latin typeface="Cambria" panose="02040503050406030204" pitchFamily="18" charset="0"/>
              </a:rPr>
            </a:br>
            <a:endParaRPr lang="sl-SI" sz="1400" dirty="0">
              <a:latin typeface="+mn-lt"/>
            </a:endParaRPr>
          </a:p>
        </p:txBody>
      </p:sp>
      <p:sp>
        <p:nvSpPr>
          <p:cNvPr id="4" name="PoljeZBesedilom 3">
            <a:extLst>
              <a:ext uri="{FF2B5EF4-FFF2-40B4-BE49-F238E27FC236}">
                <a16:creationId xmlns:a16="http://schemas.microsoft.com/office/drawing/2014/main" id="{6165D4CA-D398-1B81-60E7-650FE7D2A87E}"/>
              </a:ext>
            </a:extLst>
          </p:cNvPr>
          <p:cNvSpPr txBox="1"/>
          <p:nvPr/>
        </p:nvSpPr>
        <p:spPr>
          <a:xfrm>
            <a:off x="0" y="1368485"/>
            <a:ext cx="12192000" cy="584775"/>
          </a:xfrm>
          <a:prstGeom prst="rect">
            <a:avLst/>
          </a:prstGeom>
          <a:noFill/>
        </p:spPr>
        <p:txBody>
          <a:bodyPr wrap="square">
            <a:spAutoFit/>
          </a:bodyPr>
          <a:lstStyle/>
          <a:p>
            <a:r>
              <a:rPr lang="sl-SI" sz="1600" b="0" i="0" u="none" strike="noStrike" baseline="0" dirty="0">
                <a:solidFill>
                  <a:srgbClr val="000000"/>
                </a:solidFill>
              </a:rPr>
              <a:t>Za pregled odprtih prijav, </a:t>
            </a:r>
            <a:r>
              <a:rPr lang="sl-SI" sz="1600" dirty="0">
                <a:solidFill>
                  <a:srgbClr val="000000"/>
                </a:solidFill>
              </a:rPr>
              <a:t>v </a:t>
            </a:r>
            <a:r>
              <a:rPr lang="sl-SI" sz="1600" b="0" i="0" u="none" strike="noStrike" baseline="0" dirty="0">
                <a:solidFill>
                  <a:srgbClr val="000000"/>
                </a:solidFill>
              </a:rPr>
              <a:t>levem meniju izberite </a:t>
            </a:r>
            <a:r>
              <a:rPr lang="sl-SI" sz="1600" b="1" i="1" u="none" strike="noStrike" baseline="0" dirty="0">
                <a:solidFill>
                  <a:srgbClr val="000000"/>
                </a:solidFill>
              </a:rPr>
              <a:t>"Pregled prijav". </a:t>
            </a:r>
            <a:r>
              <a:rPr lang="sl-SI" sz="1600" b="0" i="0" u="none" strike="noStrike" baseline="0" dirty="0">
                <a:solidFill>
                  <a:srgbClr val="000000"/>
                </a:solidFill>
              </a:rPr>
              <a:t>Na zaslonu se vam izpišejo vse vaše odprte prijave. Prijava je odprta dokler ni zaključena z oceno ali odjavo. </a:t>
            </a:r>
            <a:endParaRPr lang="sl-SI" sz="1600" dirty="0"/>
          </a:p>
        </p:txBody>
      </p:sp>
      <p:pic>
        <p:nvPicPr>
          <p:cNvPr id="13" name="Označba mesta vsebine 12">
            <a:extLst>
              <a:ext uri="{FF2B5EF4-FFF2-40B4-BE49-F238E27FC236}">
                <a16:creationId xmlns:a16="http://schemas.microsoft.com/office/drawing/2014/main" id="{A95204AF-5D64-BB21-AEB4-8797B4A5EA29}"/>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56680" y="2334638"/>
            <a:ext cx="8503504" cy="3536109"/>
          </a:xfrm>
        </p:spPr>
      </p:pic>
    </p:spTree>
    <p:extLst>
      <p:ext uri="{BB962C8B-B14F-4D97-AF65-F5344CB8AC3E}">
        <p14:creationId xmlns:p14="http://schemas.microsoft.com/office/powerpoint/2010/main" val="36454578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B6BE67B-44CE-DE92-65D8-925EF19DEC1F}"/>
              </a:ext>
            </a:extLst>
          </p:cNvPr>
          <p:cNvSpPr>
            <a:spLocks noGrp="1"/>
          </p:cNvSpPr>
          <p:nvPr>
            <p:ph type="title"/>
          </p:nvPr>
        </p:nvSpPr>
        <p:spPr>
          <a:xfrm>
            <a:off x="0" y="775098"/>
            <a:ext cx="11455940" cy="593387"/>
          </a:xfrm>
        </p:spPr>
        <p:txBody>
          <a:bodyPr>
            <a:normAutofit fontScale="90000"/>
          </a:bodyPr>
          <a:lstStyle/>
          <a:p>
            <a:r>
              <a:rPr lang="sl-SI" sz="1800" b="1" i="0" u="none" strike="noStrike" baseline="0" dirty="0">
                <a:solidFill>
                  <a:srgbClr val="000000"/>
                </a:solidFill>
                <a:latin typeface="+mn-lt"/>
              </a:rPr>
              <a:t>[Izpiti]</a:t>
            </a:r>
            <a:br>
              <a:rPr lang="sl-SI" sz="1800" b="1" i="0" u="none" strike="noStrike" baseline="0" dirty="0">
                <a:solidFill>
                  <a:srgbClr val="000000"/>
                </a:solidFill>
                <a:latin typeface="+mn-lt"/>
              </a:rPr>
            </a:br>
            <a:br>
              <a:rPr lang="sl-SI" sz="1800" b="0" i="0" u="none" strike="noStrike" baseline="0" dirty="0">
                <a:solidFill>
                  <a:srgbClr val="000000"/>
                </a:solidFill>
                <a:latin typeface="+mn-lt"/>
              </a:rPr>
            </a:br>
            <a:r>
              <a:rPr lang="sl-SI" sz="1800" b="1" i="0" u="none" strike="noStrike" baseline="0" dirty="0">
                <a:solidFill>
                  <a:srgbClr val="000000"/>
                </a:solidFill>
                <a:latin typeface="+mn-lt"/>
                <a:ea typeface="Calibri" panose="020F0502020204030204" pitchFamily="34" charset="0"/>
                <a:cs typeface="Calibri" panose="020F0502020204030204" pitchFamily="34" charset="0"/>
              </a:rPr>
              <a:t>3.2.4 Rezultati </a:t>
            </a:r>
            <a:r>
              <a:rPr lang="sl-SI" sz="1800" b="1" dirty="0">
                <a:solidFill>
                  <a:srgbClr val="000000"/>
                </a:solidFill>
                <a:latin typeface="+mn-lt"/>
                <a:ea typeface="Calibri" panose="020F0502020204030204" pitchFamily="34" charset="0"/>
                <a:cs typeface="Calibri" panose="020F0502020204030204" pitchFamily="34" charset="0"/>
              </a:rPr>
              <a:t>izpitov</a:t>
            </a:r>
            <a:br>
              <a:rPr lang="sl-SI" sz="1800" b="0" i="0" u="none" strike="noStrike" baseline="0" dirty="0">
                <a:solidFill>
                  <a:srgbClr val="000000"/>
                </a:solidFill>
                <a:latin typeface="Cambria" panose="02040503050406030204" pitchFamily="18" charset="0"/>
              </a:rPr>
            </a:br>
            <a:endParaRPr lang="sl-SI" sz="1400" dirty="0">
              <a:latin typeface="+mn-lt"/>
            </a:endParaRPr>
          </a:p>
        </p:txBody>
      </p:sp>
      <p:sp>
        <p:nvSpPr>
          <p:cNvPr id="4" name="PoljeZBesedilom 3">
            <a:extLst>
              <a:ext uri="{FF2B5EF4-FFF2-40B4-BE49-F238E27FC236}">
                <a16:creationId xmlns:a16="http://schemas.microsoft.com/office/drawing/2014/main" id="{6165D4CA-D398-1B81-60E7-650FE7D2A87E}"/>
              </a:ext>
            </a:extLst>
          </p:cNvPr>
          <p:cNvSpPr txBox="1"/>
          <p:nvPr/>
        </p:nvSpPr>
        <p:spPr>
          <a:xfrm>
            <a:off x="0" y="1368486"/>
            <a:ext cx="5171873" cy="5078313"/>
          </a:xfrm>
          <a:prstGeom prst="rect">
            <a:avLst/>
          </a:prstGeom>
          <a:noFill/>
        </p:spPr>
        <p:txBody>
          <a:bodyPr wrap="square">
            <a:spAutoFit/>
          </a:bodyPr>
          <a:lstStyle/>
          <a:p>
            <a:r>
              <a:rPr lang="sl-SI" sz="1600" dirty="0"/>
              <a:t>V levem meniju izberite "</a:t>
            </a:r>
            <a:r>
              <a:rPr lang="sl-SI" sz="1600" b="1" i="1" dirty="0"/>
              <a:t>Rezultati izpitov</a:t>
            </a:r>
            <a:r>
              <a:rPr lang="sl-SI" sz="1600" dirty="0"/>
              <a:t>". Na desni strani zaslona v polju "</a:t>
            </a:r>
            <a:r>
              <a:rPr lang="sl-SI" sz="1600" b="1" i="1" dirty="0"/>
              <a:t>Predmet</a:t>
            </a:r>
            <a:r>
              <a:rPr lang="sl-SI" sz="1600" dirty="0"/>
              <a:t>" izberite predmet za katerega vas zanima rezultat. Izbiro potrdite s pritiskom na gumb "Potrditev". Izpiše se rezultat, ki ste ga dosegli pri zadnjem opravljanju izpita iz izbranega predmeta.</a:t>
            </a:r>
          </a:p>
          <a:p>
            <a:endParaRPr lang="sl-SI" dirty="0"/>
          </a:p>
          <a:p>
            <a:endParaRPr lang="sl-SI" dirty="0"/>
          </a:p>
          <a:p>
            <a:endParaRPr lang="sl-SI" sz="1600" dirty="0"/>
          </a:p>
          <a:p>
            <a:endParaRPr lang="sl-SI" sz="1600" b="1" dirty="0"/>
          </a:p>
          <a:p>
            <a:endParaRPr lang="sl-SI" sz="1600" b="1" dirty="0"/>
          </a:p>
          <a:p>
            <a:endParaRPr lang="sl-SI" sz="1600" b="1" dirty="0"/>
          </a:p>
          <a:p>
            <a:endParaRPr lang="sl-SI" sz="1600" b="1" dirty="0"/>
          </a:p>
          <a:p>
            <a:r>
              <a:rPr lang="sl-SI" sz="1600" b="1" dirty="0"/>
              <a:t>3.2.5 Pregled izpitnih rokov:</a:t>
            </a:r>
          </a:p>
          <a:p>
            <a:r>
              <a:rPr lang="sl-SI" sz="1600" dirty="0"/>
              <a:t>V levem meniju izberite "</a:t>
            </a:r>
            <a:r>
              <a:rPr lang="sl-SI" sz="1600" b="1" i="1" dirty="0"/>
              <a:t>Izpitni roki</a:t>
            </a:r>
            <a:r>
              <a:rPr lang="sl-SI" sz="1600" dirty="0"/>
              <a:t>".</a:t>
            </a:r>
          </a:p>
          <a:p>
            <a:r>
              <a:rPr lang="sl-SI" sz="1600" dirty="0"/>
              <a:t>Na desni strani zaslona v polju "</a:t>
            </a:r>
            <a:r>
              <a:rPr lang="sl-SI" sz="1600" b="1" i="1" dirty="0"/>
              <a:t>Predmet</a:t>
            </a:r>
            <a:r>
              <a:rPr lang="sl-SI" sz="1600" dirty="0"/>
              <a:t>" izberite predmet za katerega vas zanimajo izpitni roki in pritisnite gumb "</a:t>
            </a:r>
            <a:r>
              <a:rPr lang="sl-SI" sz="1600" b="1" i="1" dirty="0"/>
              <a:t>Potrditev</a:t>
            </a:r>
            <a:r>
              <a:rPr lang="sl-SI" sz="1600" dirty="0"/>
              <a:t>". Izpišejo se vam vsi prihodnji izpitni roki iz izbranega predmeta. Če je določena že predavalnica, v kateri se bo izpit izvajal, ter ura pričetka izpita, sta vidna tudi ta dva podatka.</a:t>
            </a:r>
          </a:p>
        </p:txBody>
      </p:sp>
      <p:pic>
        <p:nvPicPr>
          <p:cNvPr id="7" name="Slika 6">
            <a:extLst>
              <a:ext uri="{FF2B5EF4-FFF2-40B4-BE49-F238E27FC236}">
                <a16:creationId xmlns:a16="http://schemas.microsoft.com/office/drawing/2014/main" id="{9A72C2BB-ED09-1504-14B3-12F794E15A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1873" y="595867"/>
            <a:ext cx="4536332" cy="4729938"/>
          </a:xfrm>
          <a:prstGeom prst="rect">
            <a:avLst/>
          </a:prstGeom>
        </p:spPr>
      </p:pic>
      <p:pic>
        <p:nvPicPr>
          <p:cNvPr id="9" name="Slika 8">
            <a:extLst>
              <a:ext uri="{FF2B5EF4-FFF2-40B4-BE49-F238E27FC236}">
                <a16:creationId xmlns:a16="http://schemas.microsoft.com/office/drawing/2014/main" id="{24EE401D-F298-5CA2-DB0D-C516D14983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64950" y="4094193"/>
            <a:ext cx="4536331" cy="2685265"/>
          </a:xfrm>
          <a:prstGeom prst="rect">
            <a:avLst/>
          </a:prstGeom>
        </p:spPr>
      </p:pic>
    </p:spTree>
    <p:extLst>
      <p:ext uri="{BB962C8B-B14F-4D97-AF65-F5344CB8AC3E}">
        <p14:creationId xmlns:p14="http://schemas.microsoft.com/office/powerpoint/2010/main" val="608643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edstavitev za izobraževanj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Office_16225314_TF03460604" id="{ADDF9B4A-5B19-4CAF-A8A0-D5EF71E2F478}" vid="{C200600D-9228-401A-9542-E6E6E9896865}"/>
    </a:ext>
  </a:extLst>
</a:theme>
</file>

<file path=ppt/theme/theme2.xml><?xml version="1.0" encoding="utf-8"?>
<a:theme xmlns:a="http://schemas.openxmlformats.org/drawingml/2006/main" name="Officeova tema">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Predstavitev izobraževanja</Template>
  <TotalTime>1324</TotalTime>
  <Words>1783</Words>
  <Application>Microsoft Office PowerPoint</Application>
  <PresentationFormat>Širokozaslonsko</PresentationFormat>
  <Paragraphs>153</Paragraphs>
  <Slides>18</Slides>
  <Notes>3</Notes>
  <HiddenSlides>0</HiddenSlides>
  <MMClips>0</MMClips>
  <ScaleCrop>false</ScaleCrop>
  <HeadingPairs>
    <vt:vector size="6" baseType="variant">
      <vt:variant>
        <vt:lpstr>Uporabljene pisave</vt:lpstr>
      </vt:variant>
      <vt:variant>
        <vt:i4>5</vt:i4>
      </vt:variant>
      <vt:variant>
        <vt:lpstr>Tema</vt:lpstr>
      </vt:variant>
      <vt:variant>
        <vt:i4>1</vt:i4>
      </vt:variant>
      <vt:variant>
        <vt:lpstr>Naslovi diapozitivov</vt:lpstr>
      </vt:variant>
      <vt:variant>
        <vt:i4>18</vt:i4>
      </vt:variant>
    </vt:vector>
  </HeadingPairs>
  <TitlesOfParts>
    <vt:vector size="24" baseType="lpstr">
      <vt:lpstr>Arial</vt:lpstr>
      <vt:lpstr>Calibri</vt:lpstr>
      <vt:lpstr>Cambria</vt:lpstr>
      <vt:lpstr>Georgia</vt:lpstr>
      <vt:lpstr>Wingdings 2</vt:lpstr>
      <vt:lpstr>Predstavitev za izobraževanje</vt:lpstr>
      <vt:lpstr>VIS – kratka navodila študentom za uporabo </vt:lpstr>
      <vt:lpstr>1. PRIJAVA V VIS                                                   2. UPORABNIŠKO IME IN GESLO </vt:lpstr>
      <vt:lpstr>PowerPointova predstavitev</vt:lpstr>
      <vt:lpstr>3.1. MOJI PODATKI</vt:lpstr>
      <vt:lpstr>3.1.1 Obvestila  V levem meniju izberite "Obvestila". Na desni strani se vam odpre novo okno, kjer lahko vidite morebitna obvestila s strani profesorjev oz. referata za študij. Obvestila, ki ste že prebrali se shranijo pod »Prebrana obvestila«.   3.1.2 Potrdilo o vpisu  Omogočeno tiskanje potrdila o vpisu v slovenskem in angleškem jeziku.   3.1.3 Potrdilo o opr. izpitih  Omogočeno tiskanje potrdila o opr. izpitih v slovenskem in angleškem jeziku. </vt:lpstr>
      <vt:lpstr>3.2 IZPITI  3.2.1 Prijava na izpit:  Po uspešni prijavi v sistem, z uporabniškim imenom in geslom, v levem meniju izberite "Prijava na izpit".  Na desni strani zaslona v polju "Predmet" izberite predmet, pri katerem se želite prijaviti na izpit (izpišejo se vam predmeti, katere imate vnesene v vaš indeks). Izbiro predmeta potrdite s pritiskom na gumb "Potrditev". Odpre se vam seznam izpitnih rokov, ki so razpisani pri izbranem predmetu. S pritiskom na gumb ´&lt;&lt;´ ob izpitnem roku izberite želeni izpitni rok. Če vam sistem napiše, da ste se na izpit uspešno prijavili, je s tem prijava zaključena.  V kolikor imate za izbrani predmet že odprto preteklo nezaključeno prijavo (vsaka prijava mora biti zaključena z oceno ali odjavo od izpita), se na isti predmet ne morete prijaviti.  Odprte prijava lahko vidite z izbiro "Pregled prijav" v levem meniju. Zadnji rok za prijavo na izpit je tri dni pred izpitnim rokom. </vt:lpstr>
      <vt:lpstr>[Izpiti]  3.2.2 Odjava od izpita:  V levem meniju izberite "Odjava od izpita".  Na desni strani zaslona izberite prijavo na izpit, od katerega se želite odjaviti. Izpišejo se vam samo izpiti, na katere ste prijavljeni in od katerih se lahko še odjavite. Izbiro potrdite s pritiskom na gumb ´&lt;&lt;´ na levi strani preglednice. Če vam sistem napiše, da ste se od izpita uspešno odjavili , je s tem odjava končana. Druge odprte prijave, od katerih odjava ni več možna, lahko vidite z izbiro "Pregled prijav" v levem meniju.  Zadnji rok za odjavo od izpita je tri dni pred izpitnim rokom. Če študent izpita ne odjavi v skladu s Pravilnikom o preverjanju, ocenjevanju ter vrednotenju znanja študentov, se šteje, da je izkoristil en izpitni rok. Če študent zaradi bolezni ali druge nepremostljive okoliščine ne pristopi k izpitu in se od izpita pravočasno ne odjavi, mora v roku 1 dne po izpitu nosilcu predmeta utemeljiti svoj opravičen izostanek, na podlagi katerega lahko le-ta izvede odjavo od izpita. V tem primeru se šteje, da je študent izpit pravočasno odjavil.</vt:lpstr>
      <vt:lpstr>[Izpiti]  3.2.3 Pregled prijav </vt:lpstr>
      <vt:lpstr>[Izpiti]  3.2.4 Rezultati izpitov </vt:lpstr>
      <vt:lpstr>3.3 Prošnje   </vt:lpstr>
      <vt:lpstr>[Prošnje]   </vt:lpstr>
      <vt:lpstr>3.4 Ankete   </vt:lpstr>
      <vt:lpstr>[Ankete]   </vt:lpstr>
      <vt:lpstr>[Ankete]</vt:lpstr>
      <vt:lpstr>3.5 Vpis / Vpisni list  </vt:lpstr>
      <vt:lpstr>PowerPointova predstavitev</vt:lpstr>
      <vt:lpstr>PowerPointova predstavitev</vt:lpstr>
      <vt:lpstr>Hvala za vašo pozornost in veliko uspehov pri študiju!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Info MLC Ljubljana</dc:creator>
  <cp:lastModifiedBy>Info MLC Ljubljana</cp:lastModifiedBy>
  <cp:revision>43</cp:revision>
  <dcterms:created xsi:type="dcterms:W3CDTF">2024-09-17T11:58:11Z</dcterms:created>
  <dcterms:modified xsi:type="dcterms:W3CDTF">2024-09-20T10:34:54Z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